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6" r:id="rId3"/>
    <p:sldId id="271" r:id="rId4"/>
    <p:sldId id="257" r:id="rId5"/>
    <p:sldId id="273"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59" r:id="rId21"/>
    <p:sldId id="295" r:id="rId22"/>
    <p:sldId id="274" r:id="rId23"/>
    <p:sldId id="292" r:id="rId24"/>
    <p:sldId id="269" r:id="rId25"/>
    <p:sldId id="293" r:id="rId26"/>
    <p:sldId id="262" r:id="rId27"/>
    <p:sldId id="267" r:id="rId28"/>
  </p:sldIdLst>
  <p:sldSz cx="18288000" cy="10287000"/>
  <p:notesSz cx="6858000" cy="9144000"/>
  <p:embeddedFontLst>
    <p:embeddedFont>
      <p:font typeface="Garet" panose="020B0604020202020204" charset="0"/>
      <p:regular r:id="rId29"/>
    </p:embeddedFont>
    <p:embeddedFont>
      <p:font typeface="Lato" panose="020F0502020204030203" pitchFamily="34" charset="0"/>
      <p:regular r:id="rId30"/>
      <p:bold r:id="rId31"/>
      <p:italic r:id="rId32"/>
      <p:boldItalic r:id="rId33"/>
    </p:embeddedFont>
    <p:embeddedFont>
      <p:font typeface="Lato Bold" panose="020F0502020204030203" charset="0"/>
      <p:regular r:id="rId34"/>
    </p:embeddedFont>
    <p:embeddedFont>
      <p:font typeface="Lato Italics" panose="020B0604020202020204" charset="0"/>
      <p:regular r:id="rId35"/>
    </p:embeddedFont>
    <p:embeddedFont>
      <p:font typeface="Poppins Ultra-Bold" panose="020B0604020202020204" charset="0"/>
      <p:regular r:id="rId36"/>
    </p:embeddedFont>
    <p:embeddedFont>
      <p:font typeface="Roboto" panose="02000000000000000000" pitchFamily="2"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278"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13307-EB0A-4015-9327-77A4C05174CE}" type="doc">
      <dgm:prSet loTypeId="urn:microsoft.com/office/officeart/2009/layout/ReverseList" loCatId="relationship" qsTypeId="urn:microsoft.com/office/officeart/2005/8/quickstyle/simple2" qsCatId="simple" csTypeId="urn:microsoft.com/office/officeart/2005/8/colors/accent0_3" csCatId="mainScheme" phldr="1"/>
      <dgm:spPr/>
      <dgm:t>
        <a:bodyPr/>
        <a:lstStyle/>
        <a:p>
          <a:endParaRPr lang="en-IN"/>
        </a:p>
      </dgm:t>
    </dgm:pt>
    <dgm:pt modelId="{0684B826-C308-49BB-A90E-D9E9BD434B05}">
      <dgm:prSet phldrT="[Text]" custT="1"/>
      <dgm:spPr>
        <a:solidFill>
          <a:schemeClr val="bg1"/>
        </a:solidFill>
      </dgm:spPr>
      <dgm:t>
        <a:bodyPr/>
        <a:lstStyle/>
        <a:p>
          <a:r>
            <a:rPr lang="en-US" sz="2400" b="1" dirty="0"/>
            <a:t>Mission</a:t>
          </a:r>
        </a:p>
        <a:p>
          <a:r>
            <a:rPr lang="en-US" sz="2100" dirty="0"/>
            <a:t>To empower organizations of all sizes to achieve operational excellence by providing innovative, user-friendly Quality Management System (QMS) software that streamlines processes, ensures compliance, and drives continuous improvement, ultimately enhancing product quality and customer satisfaction</a:t>
          </a:r>
          <a:endParaRPr lang="en-US" sz="2100" b="1" dirty="0"/>
        </a:p>
      </dgm:t>
    </dgm:pt>
    <dgm:pt modelId="{4FA28670-3F05-4DEA-A45A-240A34BAC6F7}" type="parTrans" cxnId="{384323B3-1476-48F8-A971-E5D755AAC8B3}">
      <dgm:prSet/>
      <dgm:spPr/>
      <dgm:t>
        <a:bodyPr/>
        <a:lstStyle/>
        <a:p>
          <a:endParaRPr lang="en-IN"/>
        </a:p>
      </dgm:t>
    </dgm:pt>
    <dgm:pt modelId="{C5D68658-DAB5-495E-AC7E-796D5023685D}" type="sibTrans" cxnId="{384323B3-1476-48F8-A971-E5D755AAC8B3}">
      <dgm:prSet/>
      <dgm:spPr/>
      <dgm:t>
        <a:bodyPr/>
        <a:lstStyle/>
        <a:p>
          <a:endParaRPr lang="en-IN"/>
        </a:p>
      </dgm:t>
    </dgm:pt>
    <dgm:pt modelId="{7FEF90A8-02F2-4808-BF5E-892F8DFEDB10}">
      <dgm:prSet phldrT="[Text]" custT="1"/>
      <dgm:spPr>
        <a:solidFill>
          <a:schemeClr val="bg1"/>
        </a:solidFill>
      </dgm:spPr>
      <dgm:t>
        <a:bodyPr/>
        <a:lstStyle/>
        <a:p>
          <a:r>
            <a:rPr lang="en-US" sz="2400" b="1" dirty="0"/>
            <a:t>Vision</a:t>
          </a:r>
        </a:p>
        <a:p>
          <a:r>
            <a:rPr lang="en-US" sz="2300" dirty="0"/>
            <a:t>To be the global leader in QMS software solutions, enabling businesses to build a culture of quality, foster innovation, and deliver exceptional value to their customers through seamless, scalable, and intelligent quality management tools.</a:t>
          </a:r>
          <a:endParaRPr lang="en-US" sz="2300" b="1" dirty="0"/>
        </a:p>
      </dgm:t>
    </dgm:pt>
    <dgm:pt modelId="{D49ED0CF-9074-48E9-AF1E-02F3CC09A169}" type="parTrans" cxnId="{E044C343-BDB5-407E-975E-5069D3ACBD77}">
      <dgm:prSet/>
      <dgm:spPr/>
      <dgm:t>
        <a:bodyPr/>
        <a:lstStyle/>
        <a:p>
          <a:endParaRPr lang="en-IN"/>
        </a:p>
      </dgm:t>
    </dgm:pt>
    <dgm:pt modelId="{9A8419C2-1759-487E-AFE5-4058F5480159}" type="sibTrans" cxnId="{E044C343-BDB5-407E-975E-5069D3ACBD77}">
      <dgm:prSet/>
      <dgm:spPr/>
      <dgm:t>
        <a:bodyPr/>
        <a:lstStyle/>
        <a:p>
          <a:endParaRPr lang="en-IN"/>
        </a:p>
      </dgm:t>
    </dgm:pt>
    <dgm:pt modelId="{80533AB0-62ED-431B-B627-906BE49EB3AF}" type="pres">
      <dgm:prSet presAssocID="{54D13307-EB0A-4015-9327-77A4C05174CE}" presName="Name0" presStyleCnt="0">
        <dgm:presLayoutVars>
          <dgm:chMax val="2"/>
          <dgm:chPref val="2"/>
          <dgm:animLvl val="lvl"/>
        </dgm:presLayoutVars>
      </dgm:prSet>
      <dgm:spPr/>
    </dgm:pt>
    <dgm:pt modelId="{CCCBCB71-EEE0-4757-9AC8-47CD3A121573}" type="pres">
      <dgm:prSet presAssocID="{54D13307-EB0A-4015-9327-77A4C05174CE}" presName="LeftText" presStyleLbl="revTx" presStyleIdx="0" presStyleCnt="0">
        <dgm:presLayoutVars>
          <dgm:bulletEnabled val="1"/>
        </dgm:presLayoutVars>
      </dgm:prSet>
      <dgm:spPr/>
    </dgm:pt>
    <dgm:pt modelId="{4A3055B0-BA68-454F-A5C5-1B915D0F009F}" type="pres">
      <dgm:prSet presAssocID="{54D13307-EB0A-4015-9327-77A4C05174CE}" presName="LeftNode" presStyleLbl="bgImgPlace1" presStyleIdx="0" presStyleCnt="2">
        <dgm:presLayoutVars>
          <dgm:chMax val="2"/>
          <dgm:chPref val="2"/>
        </dgm:presLayoutVars>
      </dgm:prSet>
      <dgm:spPr/>
    </dgm:pt>
    <dgm:pt modelId="{624B5E17-756C-4C26-AB93-98D2233F1743}" type="pres">
      <dgm:prSet presAssocID="{54D13307-EB0A-4015-9327-77A4C05174CE}" presName="RightText" presStyleLbl="revTx" presStyleIdx="0" presStyleCnt="0">
        <dgm:presLayoutVars>
          <dgm:bulletEnabled val="1"/>
        </dgm:presLayoutVars>
      </dgm:prSet>
      <dgm:spPr/>
    </dgm:pt>
    <dgm:pt modelId="{19143B51-425C-4302-AA24-6A93A1D5B5FB}" type="pres">
      <dgm:prSet presAssocID="{54D13307-EB0A-4015-9327-77A4C05174CE}" presName="RightNode" presStyleLbl="bgImgPlace1" presStyleIdx="1" presStyleCnt="2">
        <dgm:presLayoutVars>
          <dgm:chMax val="0"/>
          <dgm:chPref val="0"/>
        </dgm:presLayoutVars>
      </dgm:prSet>
      <dgm:spPr/>
    </dgm:pt>
    <dgm:pt modelId="{15AA057E-CE81-4B4E-812F-E3531DD6AE71}" type="pres">
      <dgm:prSet presAssocID="{54D13307-EB0A-4015-9327-77A4C05174CE}" presName="TopArrow" presStyleLbl="node1" presStyleIdx="0" presStyleCnt="2"/>
      <dgm:spPr/>
    </dgm:pt>
    <dgm:pt modelId="{69BB2A96-A1C9-4401-AE45-B1BF71BF2627}" type="pres">
      <dgm:prSet presAssocID="{54D13307-EB0A-4015-9327-77A4C05174CE}" presName="BottomArrow" presStyleLbl="node1" presStyleIdx="1" presStyleCnt="2"/>
      <dgm:spPr/>
    </dgm:pt>
  </dgm:ptLst>
  <dgm:cxnLst>
    <dgm:cxn modelId="{60130A0B-84CB-48D5-A530-E1319698675B}" type="presOf" srcId="{0684B826-C308-49BB-A90E-D9E9BD434B05}" destId="{CCCBCB71-EEE0-4757-9AC8-47CD3A121573}" srcOrd="0" destOrd="0" presId="urn:microsoft.com/office/officeart/2009/layout/ReverseList"/>
    <dgm:cxn modelId="{E044C343-BDB5-407E-975E-5069D3ACBD77}" srcId="{54D13307-EB0A-4015-9327-77A4C05174CE}" destId="{7FEF90A8-02F2-4808-BF5E-892F8DFEDB10}" srcOrd="1" destOrd="0" parTransId="{D49ED0CF-9074-48E9-AF1E-02F3CC09A169}" sibTransId="{9A8419C2-1759-487E-AFE5-4058F5480159}"/>
    <dgm:cxn modelId="{62584C67-0EB1-463E-B509-EEA848A972A7}" type="presOf" srcId="{0684B826-C308-49BB-A90E-D9E9BD434B05}" destId="{4A3055B0-BA68-454F-A5C5-1B915D0F009F}" srcOrd="1" destOrd="0" presId="urn:microsoft.com/office/officeart/2009/layout/ReverseList"/>
    <dgm:cxn modelId="{5C206B6B-389E-4C7E-B0A9-E518493C802D}" type="presOf" srcId="{54D13307-EB0A-4015-9327-77A4C05174CE}" destId="{80533AB0-62ED-431B-B627-906BE49EB3AF}" srcOrd="0" destOrd="0" presId="urn:microsoft.com/office/officeart/2009/layout/ReverseList"/>
    <dgm:cxn modelId="{384323B3-1476-48F8-A971-E5D755AAC8B3}" srcId="{54D13307-EB0A-4015-9327-77A4C05174CE}" destId="{0684B826-C308-49BB-A90E-D9E9BD434B05}" srcOrd="0" destOrd="0" parTransId="{4FA28670-3F05-4DEA-A45A-240A34BAC6F7}" sibTransId="{C5D68658-DAB5-495E-AC7E-796D5023685D}"/>
    <dgm:cxn modelId="{06A40DFC-CC33-4701-8EB1-4C53651917CA}" type="presOf" srcId="{7FEF90A8-02F2-4808-BF5E-892F8DFEDB10}" destId="{624B5E17-756C-4C26-AB93-98D2233F1743}" srcOrd="0" destOrd="0" presId="urn:microsoft.com/office/officeart/2009/layout/ReverseList"/>
    <dgm:cxn modelId="{281643FC-1DDE-4806-AD62-261D5DAF4314}" type="presOf" srcId="{7FEF90A8-02F2-4808-BF5E-892F8DFEDB10}" destId="{19143B51-425C-4302-AA24-6A93A1D5B5FB}" srcOrd="1" destOrd="0" presId="urn:microsoft.com/office/officeart/2009/layout/ReverseList"/>
    <dgm:cxn modelId="{DCA442AC-75D8-40F8-A508-A1190744BFC9}" type="presParOf" srcId="{80533AB0-62ED-431B-B627-906BE49EB3AF}" destId="{CCCBCB71-EEE0-4757-9AC8-47CD3A121573}" srcOrd="0" destOrd="0" presId="urn:microsoft.com/office/officeart/2009/layout/ReverseList"/>
    <dgm:cxn modelId="{03047839-078A-46DA-956D-3E3B167B08FF}" type="presParOf" srcId="{80533AB0-62ED-431B-B627-906BE49EB3AF}" destId="{4A3055B0-BA68-454F-A5C5-1B915D0F009F}" srcOrd="1" destOrd="0" presId="urn:microsoft.com/office/officeart/2009/layout/ReverseList"/>
    <dgm:cxn modelId="{5BD20324-9805-4360-ABF0-4D7954334FD3}" type="presParOf" srcId="{80533AB0-62ED-431B-B627-906BE49EB3AF}" destId="{624B5E17-756C-4C26-AB93-98D2233F1743}" srcOrd="2" destOrd="0" presId="urn:microsoft.com/office/officeart/2009/layout/ReverseList"/>
    <dgm:cxn modelId="{350230F5-38DE-4876-ADFC-D3655DDA6FB8}" type="presParOf" srcId="{80533AB0-62ED-431B-B627-906BE49EB3AF}" destId="{19143B51-425C-4302-AA24-6A93A1D5B5FB}" srcOrd="3" destOrd="0" presId="urn:microsoft.com/office/officeart/2009/layout/ReverseList"/>
    <dgm:cxn modelId="{9EAE0629-EF66-4C4F-862F-7FE8196BCBFF}" type="presParOf" srcId="{80533AB0-62ED-431B-B627-906BE49EB3AF}" destId="{15AA057E-CE81-4B4E-812F-E3531DD6AE71}" srcOrd="4" destOrd="0" presId="urn:microsoft.com/office/officeart/2009/layout/ReverseList"/>
    <dgm:cxn modelId="{E3646F56-2B19-4F93-A88A-4D45169CEF21}" type="presParOf" srcId="{80533AB0-62ED-431B-B627-906BE49EB3AF}" destId="{69BB2A96-A1C9-4401-AE45-B1BF71BF2627}"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055B0-BA68-454F-A5C5-1B915D0F009F}">
      <dsp:nvSpPr>
        <dsp:cNvPr id="0" name=""/>
        <dsp:cNvSpPr/>
      </dsp:nvSpPr>
      <dsp:spPr>
        <a:xfrm rot="16200000">
          <a:off x="1585488" y="2467741"/>
          <a:ext cx="5225491" cy="3193328"/>
        </a:xfrm>
        <a:prstGeom prst="round2SameRect">
          <a:avLst>
            <a:gd name="adj1" fmla="val 16670"/>
            <a:gd name="adj2" fmla="val 0"/>
          </a:avLst>
        </a:prstGeom>
        <a:solidFill>
          <a:schemeClr val="bg1"/>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91440" tIns="152400" rIns="137160" bIns="152400" numCol="1" spcCol="1270" anchor="t" anchorCtr="0">
          <a:noAutofit/>
        </a:bodyPr>
        <a:lstStyle/>
        <a:p>
          <a:pPr marL="0" lvl="0" indent="0" algn="l" defTabSz="1066800">
            <a:lnSpc>
              <a:spcPct val="90000"/>
            </a:lnSpc>
            <a:spcBef>
              <a:spcPct val="0"/>
            </a:spcBef>
            <a:spcAft>
              <a:spcPct val="35000"/>
            </a:spcAft>
            <a:buNone/>
          </a:pPr>
          <a:r>
            <a:rPr lang="en-US" sz="2400" b="1" kern="1200" dirty="0"/>
            <a:t>Mission</a:t>
          </a:r>
        </a:p>
        <a:p>
          <a:pPr marL="0" lvl="0" indent="0" algn="l" defTabSz="1066800">
            <a:lnSpc>
              <a:spcPct val="90000"/>
            </a:lnSpc>
            <a:spcBef>
              <a:spcPct val="0"/>
            </a:spcBef>
            <a:spcAft>
              <a:spcPct val="35000"/>
            </a:spcAft>
            <a:buNone/>
          </a:pPr>
          <a:r>
            <a:rPr lang="en-US" sz="2100" kern="1200" dirty="0"/>
            <a:t>To empower organizations of all sizes to achieve operational excellence by providing innovative, user-friendly Quality Management System (QMS) software that streamlines processes, ensures compliance, and drives continuous improvement, ultimately enhancing product quality and customer satisfaction</a:t>
          </a:r>
          <a:endParaRPr lang="en-US" sz="2100" b="1" kern="1200" dirty="0"/>
        </a:p>
      </dsp:txBody>
      <dsp:txXfrm rot="5400000">
        <a:off x="2757483" y="1607572"/>
        <a:ext cx="3037415" cy="4913665"/>
      </dsp:txXfrm>
    </dsp:sp>
    <dsp:sp modelId="{19143B51-425C-4302-AA24-6A93A1D5B5FB}">
      <dsp:nvSpPr>
        <dsp:cNvPr id="0" name=""/>
        <dsp:cNvSpPr/>
      </dsp:nvSpPr>
      <dsp:spPr>
        <a:xfrm rot="5400000">
          <a:off x="4923820" y="2467741"/>
          <a:ext cx="5225491" cy="3193328"/>
        </a:xfrm>
        <a:prstGeom prst="round2SameRect">
          <a:avLst>
            <a:gd name="adj1" fmla="val 16670"/>
            <a:gd name="adj2" fmla="val 0"/>
          </a:avLst>
        </a:prstGeom>
        <a:solidFill>
          <a:schemeClr val="bg1"/>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37160" tIns="152400" rIns="91440" bIns="152400" numCol="1" spcCol="1270" anchor="t" anchorCtr="0">
          <a:noAutofit/>
        </a:bodyPr>
        <a:lstStyle/>
        <a:p>
          <a:pPr marL="0" lvl="0" indent="0" algn="l" defTabSz="1066800">
            <a:lnSpc>
              <a:spcPct val="90000"/>
            </a:lnSpc>
            <a:spcBef>
              <a:spcPct val="0"/>
            </a:spcBef>
            <a:spcAft>
              <a:spcPct val="35000"/>
            </a:spcAft>
            <a:buNone/>
          </a:pPr>
          <a:r>
            <a:rPr lang="en-US" sz="2400" b="1" kern="1200" dirty="0"/>
            <a:t>Vision</a:t>
          </a:r>
        </a:p>
        <a:p>
          <a:pPr marL="0" lvl="0" indent="0" algn="l" defTabSz="1066800">
            <a:lnSpc>
              <a:spcPct val="90000"/>
            </a:lnSpc>
            <a:spcBef>
              <a:spcPct val="0"/>
            </a:spcBef>
            <a:spcAft>
              <a:spcPct val="35000"/>
            </a:spcAft>
            <a:buNone/>
          </a:pPr>
          <a:r>
            <a:rPr lang="en-US" sz="2300" kern="1200" dirty="0"/>
            <a:t>To be the global leader in QMS software solutions, enabling businesses to build a culture of quality, foster innovation, and deliver exceptional value to their customers through seamless, scalable, and intelligent quality management tools.</a:t>
          </a:r>
          <a:endParaRPr lang="en-US" sz="2300" b="1" kern="1200" dirty="0"/>
        </a:p>
      </dsp:txBody>
      <dsp:txXfrm rot="-5400000">
        <a:off x="5939902" y="1607573"/>
        <a:ext cx="3037415" cy="4913665"/>
      </dsp:txXfrm>
    </dsp:sp>
    <dsp:sp modelId="{15AA057E-CE81-4B4E-812F-E3531DD6AE71}">
      <dsp:nvSpPr>
        <dsp:cNvPr id="0" name=""/>
        <dsp:cNvSpPr/>
      </dsp:nvSpPr>
      <dsp:spPr>
        <a:xfrm>
          <a:off x="4197907" y="0"/>
          <a:ext cx="3338331" cy="3338169"/>
        </a:xfrm>
        <a:prstGeom prst="circularArrow">
          <a:avLst>
            <a:gd name="adj1" fmla="val 12500"/>
            <a:gd name="adj2" fmla="val 1142322"/>
            <a:gd name="adj3" fmla="val 20457678"/>
            <a:gd name="adj4" fmla="val 10800000"/>
            <a:gd name="adj5" fmla="val 125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9BB2A96-A1C9-4401-AE45-B1BF71BF2627}">
      <dsp:nvSpPr>
        <dsp:cNvPr id="0" name=""/>
        <dsp:cNvSpPr/>
      </dsp:nvSpPr>
      <dsp:spPr>
        <a:xfrm rot="10800000">
          <a:off x="4197907" y="4789830"/>
          <a:ext cx="3338331" cy="3338169"/>
        </a:xfrm>
        <a:prstGeom prst="circularArrow">
          <a:avLst>
            <a:gd name="adj1" fmla="val 12500"/>
            <a:gd name="adj2" fmla="val 1142322"/>
            <a:gd name="adj3" fmla="val 20457678"/>
            <a:gd name="adj4" fmla="val 10800000"/>
            <a:gd name="adj5" fmla="val 125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microsoft.com/office/2007/relationships/hdphoto" Target="../media/hdphoto1.wdp"/><Relationship Id="rId4" Type="http://schemas.openxmlformats.org/officeDocument/2006/relationships/diagramQuickStyle" Target="../diagrams/quickStyle1.xml"/><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5004959" y="1860459"/>
            <a:ext cx="6566081" cy="6566081"/>
            <a:chOff x="0" y="0"/>
            <a:chExt cx="1913890" cy="1913890"/>
          </a:xfrm>
          <a:solidFill>
            <a:schemeClr val="tx2">
              <a:lumMod val="75000"/>
            </a:schemeClr>
          </a:solidFill>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grpSp>
        <p:nvGrpSpPr>
          <p:cNvPr id="4" name="Group 4"/>
          <p:cNvGrpSpPr/>
          <p:nvPr/>
        </p:nvGrpSpPr>
        <p:grpSpPr>
          <a:xfrm rot="2700000">
            <a:off x="15361560" y="2217060"/>
            <a:ext cx="5852880" cy="585288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sp>
        <p:nvSpPr>
          <p:cNvPr id="9" name="TextBox 9"/>
          <p:cNvSpPr txBox="1"/>
          <p:nvPr/>
        </p:nvSpPr>
        <p:spPr>
          <a:xfrm>
            <a:off x="4566234" y="3747141"/>
            <a:ext cx="7681163" cy="1368901"/>
          </a:xfrm>
          <a:prstGeom prst="rect">
            <a:avLst/>
          </a:prstGeom>
        </p:spPr>
        <p:txBody>
          <a:bodyPr wrap="square" lIns="0" tIns="0" rIns="0" bIns="0" rtlCol="0" anchor="t">
            <a:spAutoFit/>
          </a:bodyPr>
          <a:lstStyle/>
          <a:p>
            <a:pPr algn="l">
              <a:lnSpc>
                <a:spcPts val="10499"/>
              </a:lnSpc>
            </a:pPr>
            <a:r>
              <a:rPr lang="en-US" sz="9999" b="1" spc="999" dirty="0">
                <a:solidFill>
                  <a:srgbClr val="00B0F0"/>
                </a:solidFill>
                <a:latin typeface="Roboto" panose="02000000000000000000" pitchFamily="2" charset="0"/>
                <a:ea typeface="Roboto" panose="02000000000000000000" pitchFamily="2" charset="0"/>
                <a:cs typeface="Roboto" panose="02000000000000000000" pitchFamily="2" charset="0"/>
                <a:sym typeface="Poppins Heavy"/>
              </a:rPr>
              <a:t>QUALITAS</a:t>
            </a:r>
          </a:p>
        </p:txBody>
      </p:sp>
      <p:sp>
        <p:nvSpPr>
          <p:cNvPr id="10" name="TextBox 10"/>
          <p:cNvSpPr txBox="1"/>
          <p:nvPr/>
        </p:nvSpPr>
        <p:spPr>
          <a:xfrm>
            <a:off x="2224837" y="5041183"/>
            <a:ext cx="12616379" cy="1435329"/>
          </a:xfrm>
          <a:prstGeom prst="rect">
            <a:avLst/>
          </a:prstGeom>
        </p:spPr>
        <p:txBody>
          <a:bodyPr lIns="0" tIns="0" rIns="0" bIns="0" rtlCol="0" anchor="t">
            <a:spAutoFit/>
          </a:bodyPr>
          <a:lstStyle/>
          <a:p>
            <a:pPr algn="l">
              <a:lnSpc>
                <a:spcPts val="12600"/>
              </a:lnSpc>
            </a:pPr>
            <a:r>
              <a:rPr lang="en-US" sz="6600" b="1" spc="600" dirty="0">
                <a:solidFill>
                  <a:schemeClr val="tx2">
                    <a:lumMod val="75000"/>
                  </a:schemeClr>
                </a:solidFill>
                <a:latin typeface="+mj-lt"/>
                <a:ea typeface="Poppins Heavy"/>
                <a:cs typeface="Poppins Heavy"/>
                <a:sym typeface="Poppins Heavy"/>
              </a:rPr>
              <a:t>Quality Management System</a:t>
            </a:r>
          </a:p>
        </p:txBody>
      </p:sp>
      <p:sp>
        <p:nvSpPr>
          <p:cNvPr id="11" name="TextBox 11"/>
          <p:cNvSpPr txBox="1"/>
          <p:nvPr/>
        </p:nvSpPr>
        <p:spPr>
          <a:xfrm>
            <a:off x="4118590" y="7157019"/>
            <a:ext cx="8576449" cy="538609"/>
          </a:xfrm>
          <a:prstGeom prst="rect">
            <a:avLst/>
          </a:prstGeom>
        </p:spPr>
        <p:txBody>
          <a:bodyPr wrap="square" lIns="0" tIns="0" rIns="0" bIns="0" rtlCol="0" anchor="t">
            <a:spAutoFit/>
          </a:bodyPr>
          <a:lstStyle/>
          <a:p>
            <a:pPr algn="l">
              <a:lnSpc>
                <a:spcPts val="4200"/>
              </a:lnSpc>
            </a:pPr>
            <a:r>
              <a:rPr lang="en-IN" sz="3600" b="1" dirty="0"/>
              <a:t>Transforming Processes, Ensuring Perfection</a:t>
            </a:r>
            <a:endParaRPr lang="en-US" sz="3200" b="1" spc="300" dirty="0">
              <a:solidFill>
                <a:srgbClr val="000000"/>
              </a:solidFill>
              <a:latin typeface="Lato"/>
              <a:ea typeface="Lato"/>
              <a:cs typeface="Lato"/>
              <a:sym typeface="Lato"/>
            </a:endParaRPr>
          </a:p>
        </p:txBody>
      </p:sp>
      <p:grpSp>
        <p:nvGrpSpPr>
          <p:cNvPr id="14" name="Group 14"/>
          <p:cNvGrpSpPr/>
          <p:nvPr/>
        </p:nvGrpSpPr>
        <p:grpSpPr>
          <a:xfrm>
            <a:off x="0" y="0"/>
            <a:ext cx="541602" cy="10287000"/>
            <a:chOff x="0" y="0"/>
            <a:chExt cx="157867" cy="2998468"/>
          </a:xfrm>
        </p:grpSpPr>
        <p:sp>
          <p:nvSpPr>
            <p:cNvPr id="15" name="Freeform 15"/>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pic>
        <p:nvPicPr>
          <p:cNvPr id="18" name="Picture 17">
            <a:extLst>
              <a:ext uri="{FF2B5EF4-FFF2-40B4-BE49-F238E27FC236}">
                <a16:creationId xmlns:a16="http://schemas.microsoft.com/office/drawing/2014/main" id="{938D0615-B6F2-D9DD-44C7-E185414DCCB3}"/>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5701561" y="-611617"/>
            <a:ext cx="5410506" cy="5175685"/>
          </a:xfrm>
          <a:prstGeom prst="rect">
            <a:avLst/>
          </a:prstGeom>
        </p:spPr>
      </p:pic>
      <p:sp>
        <p:nvSpPr>
          <p:cNvPr id="19" name="Freeform 27">
            <a:extLst>
              <a:ext uri="{FF2B5EF4-FFF2-40B4-BE49-F238E27FC236}">
                <a16:creationId xmlns:a16="http://schemas.microsoft.com/office/drawing/2014/main" id="{143E9BF6-7729-78FE-D518-6C705711DC2D}"/>
              </a:ext>
            </a:extLst>
          </p:cNvPr>
          <p:cNvSpPr/>
          <p:nvPr/>
        </p:nvSpPr>
        <p:spPr>
          <a:xfrm>
            <a:off x="2046790" y="9064587"/>
            <a:ext cx="548788" cy="560160"/>
          </a:xfrm>
          <a:custGeom>
            <a:avLst/>
            <a:gdLst/>
            <a:ahLst/>
            <a:cxnLst/>
            <a:rect l="l" t="t" r="r" b="b"/>
            <a:pathLst>
              <a:path w="488488" h="488488">
                <a:moveTo>
                  <a:pt x="0" y="0"/>
                </a:moveTo>
                <a:lnTo>
                  <a:pt x="488488" y="0"/>
                </a:lnTo>
                <a:lnTo>
                  <a:pt x="488488" y="488488"/>
                </a:lnTo>
                <a:lnTo>
                  <a:pt x="0" y="4884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TextBox 19">
            <a:extLst>
              <a:ext uri="{FF2B5EF4-FFF2-40B4-BE49-F238E27FC236}">
                <a16:creationId xmlns:a16="http://schemas.microsoft.com/office/drawing/2014/main" id="{0115EB32-5DA8-00F4-A75E-BCDF102F9EE8}"/>
              </a:ext>
            </a:extLst>
          </p:cNvPr>
          <p:cNvSpPr txBox="1"/>
          <p:nvPr/>
        </p:nvSpPr>
        <p:spPr>
          <a:xfrm>
            <a:off x="2717752" y="9109539"/>
            <a:ext cx="3978313" cy="470257"/>
          </a:xfrm>
          <a:prstGeom prst="rect">
            <a:avLst/>
          </a:prstGeom>
          <a:noFill/>
        </p:spPr>
        <p:txBody>
          <a:bodyPr wrap="square">
            <a:spAutoFit/>
          </a:bodyPr>
          <a:lstStyle/>
          <a:p>
            <a:pPr algn="l">
              <a:lnSpc>
                <a:spcPts val="3220"/>
              </a:lnSpc>
            </a:pPr>
            <a:r>
              <a:rPr lang="en-US" sz="2400" dirty="0">
                <a:solidFill>
                  <a:srgbClr val="000000"/>
                </a:solidFill>
                <a:latin typeface="Garet" panose="020B0604020202020204" charset="0"/>
                <a:ea typeface="Garet"/>
                <a:cs typeface="Times New Roman" panose="02020603050405020304" pitchFamily="18" charset="0"/>
                <a:sym typeface="Garet"/>
              </a:rPr>
              <a:t>services@soluxction.com</a:t>
            </a:r>
          </a:p>
        </p:txBody>
      </p:sp>
      <p:sp>
        <p:nvSpPr>
          <p:cNvPr id="21" name="Freeform 28">
            <a:extLst>
              <a:ext uri="{FF2B5EF4-FFF2-40B4-BE49-F238E27FC236}">
                <a16:creationId xmlns:a16="http://schemas.microsoft.com/office/drawing/2014/main" id="{AAFCEDC5-60FB-3725-8CAB-12BB81E0A9E9}"/>
              </a:ext>
            </a:extLst>
          </p:cNvPr>
          <p:cNvSpPr/>
          <p:nvPr/>
        </p:nvSpPr>
        <p:spPr>
          <a:xfrm>
            <a:off x="10417029" y="9109539"/>
            <a:ext cx="488488" cy="488488"/>
          </a:xfrm>
          <a:custGeom>
            <a:avLst/>
            <a:gdLst/>
            <a:ahLst/>
            <a:cxnLst/>
            <a:rect l="l" t="t" r="r" b="b"/>
            <a:pathLst>
              <a:path w="488488" h="488488">
                <a:moveTo>
                  <a:pt x="0" y="0"/>
                </a:moveTo>
                <a:lnTo>
                  <a:pt x="488488" y="0"/>
                </a:lnTo>
                <a:lnTo>
                  <a:pt x="488488" y="488488"/>
                </a:lnTo>
                <a:lnTo>
                  <a:pt x="0" y="4884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TextBox 21">
            <a:extLst>
              <a:ext uri="{FF2B5EF4-FFF2-40B4-BE49-F238E27FC236}">
                <a16:creationId xmlns:a16="http://schemas.microsoft.com/office/drawing/2014/main" id="{A70695A6-9690-900D-FA91-0998BB601D4B}"/>
              </a:ext>
            </a:extLst>
          </p:cNvPr>
          <p:cNvSpPr txBox="1"/>
          <p:nvPr/>
        </p:nvSpPr>
        <p:spPr>
          <a:xfrm>
            <a:off x="11031594" y="9065213"/>
            <a:ext cx="3283878" cy="470257"/>
          </a:xfrm>
          <a:prstGeom prst="rect">
            <a:avLst/>
          </a:prstGeom>
          <a:noFill/>
        </p:spPr>
        <p:txBody>
          <a:bodyPr wrap="square">
            <a:spAutoFit/>
          </a:bodyPr>
          <a:lstStyle/>
          <a:p>
            <a:pPr algn="l">
              <a:lnSpc>
                <a:spcPts val="3220"/>
              </a:lnSpc>
            </a:pPr>
            <a:r>
              <a:rPr lang="en-US" sz="2400" dirty="0">
                <a:solidFill>
                  <a:srgbClr val="000000"/>
                </a:solidFill>
                <a:latin typeface="Garet"/>
                <a:ea typeface="Garet"/>
                <a:cs typeface="Garet"/>
                <a:sym typeface="Garet"/>
              </a:rPr>
              <a:t>www.soluxction.com</a:t>
            </a:r>
          </a:p>
        </p:txBody>
      </p:sp>
      <p:sp>
        <p:nvSpPr>
          <p:cNvPr id="23" name="Block Arc 22">
            <a:extLst>
              <a:ext uri="{FF2B5EF4-FFF2-40B4-BE49-F238E27FC236}">
                <a16:creationId xmlns:a16="http://schemas.microsoft.com/office/drawing/2014/main" id="{3F6F54C5-33FB-9AD2-C870-32F4B5707926}"/>
              </a:ext>
            </a:extLst>
          </p:cNvPr>
          <p:cNvSpPr/>
          <p:nvPr/>
        </p:nvSpPr>
        <p:spPr>
          <a:xfrm rot="10800000">
            <a:off x="12673533" y="-1588907"/>
            <a:ext cx="3069343" cy="3177813"/>
          </a:xfrm>
          <a:prstGeom prst="blockArc">
            <a:avLst>
              <a:gd name="adj1" fmla="val 10760995"/>
              <a:gd name="adj2" fmla="val 21596217"/>
              <a:gd name="adj3" fmla="val 16769"/>
            </a:avLst>
          </a:prstGeom>
          <a:solidFill>
            <a:srgbClr val="0070C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solidFill>
                <a:schemeClr val="tx1"/>
              </a:solidFill>
            </a:endParaRPr>
          </a:p>
        </p:txBody>
      </p:sp>
      <p:sp>
        <p:nvSpPr>
          <p:cNvPr id="24" name="Block Arc 23">
            <a:extLst>
              <a:ext uri="{FF2B5EF4-FFF2-40B4-BE49-F238E27FC236}">
                <a16:creationId xmlns:a16="http://schemas.microsoft.com/office/drawing/2014/main" id="{8F1206A5-3C37-A534-D5EF-B9CABCA26540}"/>
              </a:ext>
            </a:extLst>
          </p:cNvPr>
          <p:cNvSpPr/>
          <p:nvPr/>
        </p:nvSpPr>
        <p:spPr>
          <a:xfrm rot="10800000">
            <a:off x="1491642" y="-1588906"/>
            <a:ext cx="3069343" cy="3177813"/>
          </a:xfrm>
          <a:prstGeom prst="blockArc">
            <a:avLst>
              <a:gd name="adj1" fmla="val 10760995"/>
              <a:gd name="adj2" fmla="val 21596217"/>
              <a:gd name="adj3" fmla="val 16769"/>
            </a:avLst>
          </a:prstGeom>
          <a:solidFill>
            <a:srgbClr val="0070C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0659E-607C-0328-418A-2D56B82EC046}"/>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0C2BDCEC-2576-7902-2189-65A3FA29BE7D}"/>
              </a:ext>
            </a:extLst>
          </p:cNvPr>
          <p:cNvGrpSpPr/>
          <p:nvPr/>
        </p:nvGrpSpPr>
        <p:grpSpPr>
          <a:xfrm>
            <a:off x="0" y="8653654"/>
            <a:ext cx="1635964" cy="1633346"/>
            <a:chOff x="0" y="0"/>
            <a:chExt cx="6350000" cy="6339840"/>
          </a:xfrm>
        </p:grpSpPr>
        <p:sp>
          <p:nvSpPr>
            <p:cNvPr id="9" name="Freeform 9">
              <a:extLst>
                <a:ext uri="{FF2B5EF4-FFF2-40B4-BE49-F238E27FC236}">
                  <a16:creationId xmlns:a16="http://schemas.microsoft.com/office/drawing/2014/main" id="{229499F4-1725-5540-AE07-D1CB98C098CC}"/>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a:extLst>
              <a:ext uri="{FF2B5EF4-FFF2-40B4-BE49-F238E27FC236}">
                <a16:creationId xmlns:a16="http://schemas.microsoft.com/office/drawing/2014/main" id="{E5AAC5BF-629B-872C-284E-D84B6E0E4A77}"/>
              </a:ext>
            </a:extLst>
          </p:cNvPr>
          <p:cNvGrpSpPr/>
          <p:nvPr/>
        </p:nvGrpSpPr>
        <p:grpSpPr>
          <a:xfrm rot="5400000">
            <a:off x="-1309" y="1309"/>
            <a:ext cx="1635964" cy="1633346"/>
            <a:chOff x="0" y="0"/>
            <a:chExt cx="6350000" cy="6339840"/>
          </a:xfrm>
        </p:grpSpPr>
        <p:sp>
          <p:nvSpPr>
            <p:cNvPr id="11" name="Freeform 11">
              <a:extLst>
                <a:ext uri="{FF2B5EF4-FFF2-40B4-BE49-F238E27FC236}">
                  <a16:creationId xmlns:a16="http://schemas.microsoft.com/office/drawing/2014/main" id="{F75994B3-6929-3253-C89A-9D220678733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4" name="Group 10">
            <a:extLst>
              <a:ext uri="{FF2B5EF4-FFF2-40B4-BE49-F238E27FC236}">
                <a16:creationId xmlns:a16="http://schemas.microsoft.com/office/drawing/2014/main" id="{CFFE4DF4-AED0-5295-F91B-DC10A4FF535C}"/>
              </a:ext>
            </a:extLst>
          </p:cNvPr>
          <p:cNvGrpSpPr/>
          <p:nvPr/>
        </p:nvGrpSpPr>
        <p:grpSpPr>
          <a:xfrm rot="10800000">
            <a:off x="16652036" y="2618"/>
            <a:ext cx="1635964" cy="1633346"/>
            <a:chOff x="0" y="0"/>
            <a:chExt cx="6350000" cy="6339840"/>
          </a:xfrm>
        </p:grpSpPr>
        <p:sp>
          <p:nvSpPr>
            <p:cNvPr id="15" name="Freeform 11">
              <a:extLst>
                <a:ext uri="{FF2B5EF4-FFF2-40B4-BE49-F238E27FC236}">
                  <a16:creationId xmlns:a16="http://schemas.microsoft.com/office/drawing/2014/main" id="{08CC0A9D-95C1-3E41-AF58-5D0B81D10E78}"/>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6" name="Group 10">
            <a:extLst>
              <a:ext uri="{FF2B5EF4-FFF2-40B4-BE49-F238E27FC236}">
                <a16:creationId xmlns:a16="http://schemas.microsoft.com/office/drawing/2014/main" id="{C8BB5ACE-AC0B-A8F8-CA7A-1B802DA4BFB2}"/>
              </a:ext>
            </a:extLst>
          </p:cNvPr>
          <p:cNvGrpSpPr/>
          <p:nvPr/>
        </p:nvGrpSpPr>
        <p:grpSpPr>
          <a:xfrm rot="16200000">
            <a:off x="16653345" y="8649727"/>
            <a:ext cx="1635964" cy="1633346"/>
            <a:chOff x="0" y="0"/>
            <a:chExt cx="6350000" cy="6339840"/>
          </a:xfrm>
        </p:grpSpPr>
        <p:sp>
          <p:nvSpPr>
            <p:cNvPr id="17" name="Freeform 11">
              <a:extLst>
                <a:ext uri="{FF2B5EF4-FFF2-40B4-BE49-F238E27FC236}">
                  <a16:creationId xmlns:a16="http://schemas.microsoft.com/office/drawing/2014/main" id="{FCC1F4B2-6B75-F54D-A670-0C501D5304E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29" name="Picture 28">
            <a:extLst>
              <a:ext uri="{FF2B5EF4-FFF2-40B4-BE49-F238E27FC236}">
                <a16:creationId xmlns:a16="http://schemas.microsoft.com/office/drawing/2014/main" id="{E4D309AD-6B71-2C06-BFE9-22B9C5AC07FE}"/>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4916588" y="-319865"/>
            <a:ext cx="2606142" cy="2493033"/>
          </a:xfrm>
          <a:prstGeom prst="rect">
            <a:avLst/>
          </a:prstGeom>
        </p:spPr>
      </p:pic>
      <p:sp>
        <p:nvSpPr>
          <p:cNvPr id="7" name="TextBox 6">
            <a:extLst>
              <a:ext uri="{FF2B5EF4-FFF2-40B4-BE49-F238E27FC236}">
                <a16:creationId xmlns:a16="http://schemas.microsoft.com/office/drawing/2014/main" id="{C8D36ECD-06C1-D7CB-95A1-1DB27AEA284E}"/>
              </a:ext>
            </a:extLst>
          </p:cNvPr>
          <p:cNvSpPr txBox="1"/>
          <p:nvPr/>
        </p:nvSpPr>
        <p:spPr>
          <a:xfrm>
            <a:off x="816673" y="1943392"/>
            <a:ext cx="7421578" cy="6129050"/>
          </a:xfrm>
          <a:prstGeom prst="rect">
            <a:avLst/>
          </a:prstGeom>
          <a:noFill/>
        </p:spPr>
        <p:txBody>
          <a:bodyPr wrap="square">
            <a:spAutoFit/>
          </a:bodyPr>
          <a:lstStyle/>
          <a:p>
            <a:pPr>
              <a:lnSpc>
                <a:spcPct val="150000"/>
              </a:lnSpc>
            </a:pPr>
            <a:r>
              <a:rPr lang="en-US" sz="2400" b="1" dirty="0"/>
              <a:t>4. Risk Assessment</a:t>
            </a:r>
            <a:r>
              <a:rPr lang="en-US" sz="2400" dirty="0"/>
              <a:t>:</a:t>
            </a:r>
          </a:p>
          <a:p>
            <a:pPr algn="just">
              <a:lnSpc>
                <a:spcPct val="150000"/>
              </a:lnSpc>
            </a:pPr>
            <a:r>
              <a:rPr lang="en-US" sz="2400" b="1" dirty="0"/>
              <a:t> Risk Assessment</a:t>
            </a:r>
            <a:r>
              <a:rPr lang="en-US" sz="2400" dirty="0"/>
              <a:t> in a Quality Management System (QMS) refers to the systematic process of identifying, evaluating, and prioritizing potential risks that may impact an organization's ability to meet quality standards, regulatory requirements, or operational goals. The aim is to proactively manage risks to ensure product quality, safety, compliance, and continuous improvement. By incorporating risk assessments into the QMS, organizations can mitigate negative impacts, minimize defects, and improve overall performance.</a:t>
            </a:r>
            <a:endParaRPr lang="en-US" sz="2400" b="1" dirty="0"/>
          </a:p>
        </p:txBody>
      </p:sp>
      <p:sp>
        <p:nvSpPr>
          <p:cNvPr id="6" name="TextBox 5">
            <a:extLst>
              <a:ext uri="{FF2B5EF4-FFF2-40B4-BE49-F238E27FC236}">
                <a16:creationId xmlns:a16="http://schemas.microsoft.com/office/drawing/2014/main" id="{40DA639E-D9A6-8D5D-0B06-5885304982CA}"/>
              </a:ext>
            </a:extLst>
          </p:cNvPr>
          <p:cNvSpPr txBox="1"/>
          <p:nvPr/>
        </p:nvSpPr>
        <p:spPr>
          <a:xfrm>
            <a:off x="11330863" y="2558177"/>
            <a:ext cx="5321173" cy="1107996"/>
          </a:xfrm>
          <a:prstGeom prst="rect">
            <a:avLst/>
          </a:prstGeom>
          <a:noFill/>
        </p:spPr>
        <p:txBody>
          <a:bodyPr wrap="square">
            <a:spAutoFit/>
          </a:bodyPr>
          <a:lstStyle/>
          <a:p>
            <a:r>
              <a:rPr lang="en-US" sz="2400" b="1" dirty="0"/>
              <a:t>Risk Assessment Forms: </a:t>
            </a:r>
          </a:p>
          <a:p>
            <a:endParaRPr lang="en-US" dirty="0"/>
          </a:p>
          <a:p>
            <a:pPr marL="342900" indent="-342900">
              <a:buFont typeface="Wingdings" panose="05000000000000000000" pitchFamily="2" charset="2"/>
              <a:buChar char="v"/>
            </a:pPr>
            <a:endParaRPr lang="en-US" sz="2400" dirty="0"/>
          </a:p>
        </p:txBody>
      </p:sp>
      <p:sp>
        <p:nvSpPr>
          <p:cNvPr id="5" name="TextBox 4">
            <a:extLst>
              <a:ext uri="{FF2B5EF4-FFF2-40B4-BE49-F238E27FC236}">
                <a16:creationId xmlns:a16="http://schemas.microsoft.com/office/drawing/2014/main" id="{6681385E-7782-4BFC-9FB5-EFA980338BA7}"/>
              </a:ext>
            </a:extLst>
          </p:cNvPr>
          <p:cNvSpPr txBox="1"/>
          <p:nvPr/>
        </p:nvSpPr>
        <p:spPr>
          <a:xfrm rot="10800000" flipH="1" flipV="1">
            <a:off x="4267200" y="8965282"/>
            <a:ext cx="10354957" cy="1200329"/>
          </a:xfrm>
          <a:prstGeom prst="rect">
            <a:avLst/>
          </a:prstGeom>
          <a:noFill/>
          <a:ln>
            <a:solidFill>
              <a:schemeClr val="tx1"/>
            </a:solidFill>
          </a:ln>
        </p:spPr>
        <p:txBody>
          <a:bodyPr wrap="square" rtlCol="0">
            <a:spAutoFit/>
          </a:bodyPr>
          <a:lstStyle/>
          <a:p>
            <a:r>
              <a:rPr lang="en-IN" sz="2400" b="1" dirty="0"/>
              <a:t>Workflow:</a:t>
            </a:r>
            <a:r>
              <a:rPr lang="en-IN" sz="2400" dirty="0"/>
              <a:t> All types of documents are issued by Quality Assurance department</a:t>
            </a:r>
          </a:p>
          <a:p>
            <a:endParaRPr lang="en-IN" sz="2400" dirty="0"/>
          </a:p>
          <a:p>
            <a:r>
              <a:rPr lang="en-IN" sz="2400" dirty="0"/>
              <a:t>                    Issue        Generate       Initiate       Review/Approve</a:t>
            </a:r>
          </a:p>
        </p:txBody>
      </p:sp>
      <p:sp>
        <p:nvSpPr>
          <p:cNvPr id="13" name="Arrow: Right 12">
            <a:extLst>
              <a:ext uri="{FF2B5EF4-FFF2-40B4-BE49-F238E27FC236}">
                <a16:creationId xmlns:a16="http://schemas.microsoft.com/office/drawing/2014/main" id="{24606232-5A72-55BF-1D92-FB815BEE76AA}"/>
              </a:ext>
            </a:extLst>
          </p:cNvPr>
          <p:cNvSpPr/>
          <p:nvPr/>
        </p:nvSpPr>
        <p:spPr>
          <a:xfrm>
            <a:off x="6477000" y="9916147"/>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Right 17">
            <a:extLst>
              <a:ext uri="{FF2B5EF4-FFF2-40B4-BE49-F238E27FC236}">
                <a16:creationId xmlns:a16="http://schemas.microsoft.com/office/drawing/2014/main" id="{4C3FFB29-3BCE-86B0-11D1-66F1076CA201}"/>
              </a:ext>
            </a:extLst>
          </p:cNvPr>
          <p:cNvSpPr/>
          <p:nvPr/>
        </p:nvSpPr>
        <p:spPr>
          <a:xfrm>
            <a:off x="8123951" y="9849357"/>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Right 18">
            <a:extLst>
              <a:ext uri="{FF2B5EF4-FFF2-40B4-BE49-F238E27FC236}">
                <a16:creationId xmlns:a16="http://schemas.microsoft.com/office/drawing/2014/main" id="{DE9AAEA3-3EF8-E7BC-413C-7955AE7CA9A0}"/>
              </a:ext>
            </a:extLst>
          </p:cNvPr>
          <p:cNvSpPr/>
          <p:nvPr/>
        </p:nvSpPr>
        <p:spPr>
          <a:xfrm>
            <a:off x="9463738" y="9849357"/>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11FAB2BF-640D-8C21-AFD3-E824A58AA247}"/>
              </a:ext>
            </a:extLst>
          </p:cNvPr>
          <p:cNvSpPr txBox="1"/>
          <p:nvPr/>
        </p:nvSpPr>
        <p:spPr>
          <a:xfrm>
            <a:off x="11328365" y="3383146"/>
            <a:ext cx="9144000" cy="1697068"/>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US" sz="2400"/>
              <a:t>Risk Assessment Form</a:t>
            </a:r>
          </a:p>
          <a:p>
            <a:pPr marL="342900" indent="-342900">
              <a:lnSpc>
                <a:spcPct val="150000"/>
              </a:lnSpc>
              <a:buFont typeface="Wingdings" panose="05000000000000000000" pitchFamily="2" charset="2"/>
              <a:buChar char="v"/>
            </a:pPr>
            <a:r>
              <a:rPr lang="en-US" sz="2400"/>
              <a:t>Risk Numbering Log</a:t>
            </a:r>
          </a:p>
          <a:p>
            <a:pPr marL="342900" indent="-342900">
              <a:lnSpc>
                <a:spcPct val="150000"/>
              </a:lnSpc>
              <a:buFont typeface="Wingdings" panose="05000000000000000000" pitchFamily="2" charset="2"/>
              <a:buChar char="v"/>
            </a:pPr>
            <a:r>
              <a:rPr lang="en-US" sz="2400"/>
              <a:t>Effectiveness Testing of Risk Assessment</a:t>
            </a:r>
            <a:endParaRPr lang="en-US" sz="2400" dirty="0"/>
          </a:p>
        </p:txBody>
      </p:sp>
    </p:spTree>
    <p:extLst>
      <p:ext uri="{BB962C8B-B14F-4D97-AF65-F5344CB8AC3E}">
        <p14:creationId xmlns:p14="http://schemas.microsoft.com/office/powerpoint/2010/main" val="180189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AF74F-1A34-94DF-8B89-AFE4F2AF4E4D}"/>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EA9F70DB-7F5F-6F16-E52A-4A5C56527CD8}"/>
              </a:ext>
            </a:extLst>
          </p:cNvPr>
          <p:cNvGrpSpPr/>
          <p:nvPr/>
        </p:nvGrpSpPr>
        <p:grpSpPr>
          <a:xfrm>
            <a:off x="0" y="8653654"/>
            <a:ext cx="1635964" cy="1633346"/>
            <a:chOff x="0" y="0"/>
            <a:chExt cx="6350000" cy="6339840"/>
          </a:xfrm>
        </p:grpSpPr>
        <p:sp>
          <p:nvSpPr>
            <p:cNvPr id="9" name="Freeform 9">
              <a:extLst>
                <a:ext uri="{FF2B5EF4-FFF2-40B4-BE49-F238E27FC236}">
                  <a16:creationId xmlns:a16="http://schemas.microsoft.com/office/drawing/2014/main" id="{D417E3F3-6087-F694-EB3E-2C9CD66D2405}"/>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a:extLst>
              <a:ext uri="{FF2B5EF4-FFF2-40B4-BE49-F238E27FC236}">
                <a16:creationId xmlns:a16="http://schemas.microsoft.com/office/drawing/2014/main" id="{7F661FA9-884A-D4EC-9DF6-5ACFF2E7F884}"/>
              </a:ext>
            </a:extLst>
          </p:cNvPr>
          <p:cNvGrpSpPr/>
          <p:nvPr/>
        </p:nvGrpSpPr>
        <p:grpSpPr>
          <a:xfrm rot="5400000">
            <a:off x="-1309" y="1309"/>
            <a:ext cx="1635964" cy="1633346"/>
            <a:chOff x="0" y="0"/>
            <a:chExt cx="6350000" cy="6339840"/>
          </a:xfrm>
        </p:grpSpPr>
        <p:sp>
          <p:nvSpPr>
            <p:cNvPr id="11" name="Freeform 11">
              <a:extLst>
                <a:ext uri="{FF2B5EF4-FFF2-40B4-BE49-F238E27FC236}">
                  <a16:creationId xmlns:a16="http://schemas.microsoft.com/office/drawing/2014/main" id="{73817220-F154-46BE-BA3C-93F0ABF01FC8}"/>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4" name="Group 10">
            <a:extLst>
              <a:ext uri="{FF2B5EF4-FFF2-40B4-BE49-F238E27FC236}">
                <a16:creationId xmlns:a16="http://schemas.microsoft.com/office/drawing/2014/main" id="{A5D3C45C-0DBE-86BA-235B-FC49641E0239}"/>
              </a:ext>
            </a:extLst>
          </p:cNvPr>
          <p:cNvGrpSpPr/>
          <p:nvPr/>
        </p:nvGrpSpPr>
        <p:grpSpPr>
          <a:xfrm rot="10800000">
            <a:off x="16652036" y="2618"/>
            <a:ext cx="1635964" cy="1633346"/>
            <a:chOff x="0" y="0"/>
            <a:chExt cx="6350000" cy="6339840"/>
          </a:xfrm>
        </p:grpSpPr>
        <p:sp>
          <p:nvSpPr>
            <p:cNvPr id="15" name="Freeform 11">
              <a:extLst>
                <a:ext uri="{FF2B5EF4-FFF2-40B4-BE49-F238E27FC236}">
                  <a16:creationId xmlns:a16="http://schemas.microsoft.com/office/drawing/2014/main" id="{FE814BEE-D161-4C19-A8AE-0F6D0533301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6" name="Group 10">
            <a:extLst>
              <a:ext uri="{FF2B5EF4-FFF2-40B4-BE49-F238E27FC236}">
                <a16:creationId xmlns:a16="http://schemas.microsoft.com/office/drawing/2014/main" id="{CAC9FB75-486B-4684-382C-1530920E2BB7}"/>
              </a:ext>
            </a:extLst>
          </p:cNvPr>
          <p:cNvGrpSpPr/>
          <p:nvPr/>
        </p:nvGrpSpPr>
        <p:grpSpPr>
          <a:xfrm rot="16200000">
            <a:off x="16653345" y="8649727"/>
            <a:ext cx="1635964" cy="1633346"/>
            <a:chOff x="0" y="0"/>
            <a:chExt cx="6350000" cy="6339840"/>
          </a:xfrm>
        </p:grpSpPr>
        <p:sp>
          <p:nvSpPr>
            <p:cNvPr id="17" name="Freeform 11">
              <a:extLst>
                <a:ext uri="{FF2B5EF4-FFF2-40B4-BE49-F238E27FC236}">
                  <a16:creationId xmlns:a16="http://schemas.microsoft.com/office/drawing/2014/main" id="{315EDD2C-FFBF-4904-2590-5EE2CE62097C}"/>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29" name="Picture 28">
            <a:extLst>
              <a:ext uri="{FF2B5EF4-FFF2-40B4-BE49-F238E27FC236}">
                <a16:creationId xmlns:a16="http://schemas.microsoft.com/office/drawing/2014/main" id="{8EEA7B54-329B-ECC0-789B-1E698C490F74}"/>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4916588" y="-319865"/>
            <a:ext cx="2606142" cy="2493033"/>
          </a:xfrm>
          <a:prstGeom prst="rect">
            <a:avLst/>
          </a:prstGeom>
        </p:spPr>
      </p:pic>
      <p:sp>
        <p:nvSpPr>
          <p:cNvPr id="7" name="TextBox 6">
            <a:extLst>
              <a:ext uri="{FF2B5EF4-FFF2-40B4-BE49-F238E27FC236}">
                <a16:creationId xmlns:a16="http://schemas.microsoft.com/office/drawing/2014/main" id="{DAAE2707-84A0-6F7C-6B77-1F941D115FB6}"/>
              </a:ext>
            </a:extLst>
          </p:cNvPr>
          <p:cNvSpPr txBox="1"/>
          <p:nvPr/>
        </p:nvSpPr>
        <p:spPr>
          <a:xfrm>
            <a:off x="930973" y="2209087"/>
            <a:ext cx="7421578" cy="5021055"/>
          </a:xfrm>
          <a:prstGeom prst="rect">
            <a:avLst/>
          </a:prstGeom>
          <a:noFill/>
        </p:spPr>
        <p:txBody>
          <a:bodyPr wrap="square">
            <a:spAutoFit/>
          </a:bodyPr>
          <a:lstStyle/>
          <a:p>
            <a:pPr>
              <a:lnSpc>
                <a:spcPct val="150000"/>
              </a:lnSpc>
            </a:pPr>
            <a:r>
              <a:rPr lang="en-US" sz="2400" b="1" dirty="0"/>
              <a:t>5. Change Control : </a:t>
            </a:r>
          </a:p>
          <a:p>
            <a:pPr algn="just">
              <a:lnSpc>
                <a:spcPct val="150000"/>
              </a:lnSpc>
            </a:pPr>
            <a:r>
              <a:rPr lang="en-US" sz="2400" b="1" dirty="0"/>
              <a:t>Change Control</a:t>
            </a:r>
            <a:r>
              <a:rPr lang="en-US" sz="2400" dirty="0"/>
              <a:t> in a Quality Management System (QMS) refers to the formal process of managing changes to processes, procedures, products, or systems in a controlled and systematic manner. The goal of change control is to ensure that all changes are evaluated for their impact, properly documented, and communicated, thereby maintaining product quality, regulatory compliance, and operational consistency.</a:t>
            </a:r>
            <a:endParaRPr lang="en-US" sz="2400" b="1" dirty="0"/>
          </a:p>
        </p:txBody>
      </p:sp>
      <p:sp>
        <p:nvSpPr>
          <p:cNvPr id="6" name="TextBox 5">
            <a:extLst>
              <a:ext uri="{FF2B5EF4-FFF2-40B4-BE49-F238E27FC236}">
                <a16:creationId xmlns:a16="http://schemas.microsoft.com/office/drawing/2014/main" id="{40B5EC71-2428-4092-E215-3EDB2248627A}"/>
              </a:ext>
            </a:extLst>
          </p:cNvPr>
          <p:cNvSpPr txBox="1"/>
          <p:nvPr/>
        </p:nvSpPr>
        <p:spPr>
          <a:xfrm>
            <a:off x="11330863" y="2558177"/>
            <a:ext cx="5321173" cy="1107996"/>
          </a:xfrm>
          <a:prstGeom prst="rect">
            <a:avLst/>
          </a:prstGeom>
          <a:noFill/>
        </p:spPr>
        <p:txBody>
          <a:bodyPr wrap="square">
            <a:spAutoFit/>
          </a:bodyPr>
          <a:lstStyle/>
          <a:p>
            <a:r>
              <a:rPr lang="en-US" sz="2400" b="1" dirty="0"/>
              <a:t>Change Control Forms: </a:t>
            </a:r>
          </a:p>
          <a:p>
            <a:endParaRPr lang="en-US" dirty="0"/>
          </a:p>
          <a:p>
            <a:pPr marL="342900" indent="-342900">
              <a:buFont typeface="Wingdings" panose="05000000000000000000" pitchFamily="2" charset="2"/>
              <a:buChar char="v"/>
            </a:pPr>
            <a:endParaRPr lang="en-US" sz="2400" dirty="0"/>
          </a:p>
        </p:txBody>
      </p:sp>
      <p:sp>
        <p:nvSpPr>
          <p:cNvPr id="5" name="TextBox 4">
            <a:extLst>
              <a:ext uri="{FF2B5EF4-FFF2-40B4-BE49-F238E27FC236}">
                <a16:creationId xmlns:a16="http://schemas.microsoft.com/office/drawing/2014/main" id="{A4581524-31B0-456E-6272-39DC6D2E2B23}"/>
              </a:ext>
            </a:extLst>
          </p:cNvPr>
          <p:cNvSpPr txBox="1"/>
          <p:nvPr/>
        </p:nvSpPr>
        <p:spPr>
          <a:xfrm rot="10800000" flipH="1" flipV="1">
            <a:off x="3729861" y="8759252"/>
            <a:ext cx="10888357" cy="1200329"/>
          </a:xfrm>
          <a:prstGeom prst="rect">
            <a:avLst/>
          </a:prstGeom>
          <a:noFill/>
          <a:ln>
            <a:solidFill>
              <a:schemeClr val="tx1"/>
            </a:solidFill>
          </a:ln>
        </p:spPr>
        <p:txBody>
          <a:bodyPr wrap="square" rtlCol="0">
            <a:spAutoFit/>
          </a:bodyPr>
          <a:lstStyle/>
          <a:p>
            <a:r>
              <a:rPr lang="en-IN" sz="2400" b="1" dirty="0"/>
              <a:t>Workflow:</a:t>
            </a:r>
            <a:r>
              <a:rPr lang="en-IN" sz="2400" dirty="0"/>
              <a:t> All types of documents are issued by Quality Assurance department</a:t>
            </a:r>
          </a:p>
          <a:p>
            <a:endParaRPr lang="en-IN" sz="2400" dirty="0"/>
          </a:p>
          <a:p>
            <a:r>
              <a:rPr lang="en-IN" sz="2400" dirty="0"/>
              <a:t> Issue        Generate       Initiate       Review     Client      Initiate     Review       Approve</a:t>
            </a:r>
          </a:p>
        </p:txBody>
      </p:sp>
      <p:sp>
        <p:nvSpPr>
          <p:cNvPr id="13" name="Arrow: Right 12">
            <a:extLst>
              <a:ext uri="{FF2B5EF4-FFF2-40B4-BE49-F238E27FC236}">
                <a16:creationId xmlns:a16="http://schemas.microsoft.com/office/drawing/2014/main" id="{17BD18B0-46B1-45F2-3FB5-680D364B7BB2}"/>
              </a:ext>
            </a:extLst>
          </p:cNvPr>
          <p:cNvSpPr/>
          <p:nvPr/>
        </p:nvSpPr>
        <p:spPr>
          <a:xfrm>
            <a:off x="6371659" y="9670146"/>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Right 17">
            <a:extLst>
              <a:ext uri="{FF2B5EF4-FFF2-40B4-BE49-F238E27FC236}">
                <a16:creationId xmlns:a16="http://schemas.microsoft.com/office/drawing/2014/main" id="{96FE3716-C016-EE63-D99B-05A0A1A6E723}"/>
              </a:ext>
            </a:extLst>
          </p:cNvPr>
          <p:cNvSpPr/>
          <p:nvPr/>
        </p:nvSpPr>
        <p:spPr>
          <a:xfrm>
            <a:off x="4641762" y="9700566"/>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Right 18">
            <a:extLst>
              <a:ext uri="{FF2B5EF4-FFF2-40B4-BE49-F238E27FC236}">
                <a16:creationId xmlns:a16="http://schemas.microsoft.com/office/drawing/2014/main" id="{70CC8075-752E-C0D0-D3B7-8226C5384404}"/>
              </a:ext>
            </a:extLst>
          </p:cNvPr>
          <p:cNvSpPr/>
          <p:nvPr/>
        </p:nvSpPr>
        <p:spPr>
          <a:xfrm>
            <a:off x="7696200" y="9655419"/>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063FF507-FA70-FA72-A77A-5232AC9A961F}"/>
              </a:ext>
            </a:extLst>
          </p:cNvPr>
          <p:cNvSpPr txBox="1"/>
          <p:nvPr/>
        </p:nvSpPr>
        <p:spPr>
          <a:xfrm>
            <a:off x="11328365" y="3383146"/>
            <a:ext cx="9144000" cy="1143070"/>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US" sz="2400" dirty="0"/>
              <a:t>Change Control Form</a:t>
            </a:r>
          </a:p>
          <a:p>
            <a:pPr marL="342900" indent="-342900">
              <a:lnSpc>
                <a:spcPct val="150000"/>
              </a:lnSpc>
              <a:buFont typeface="Wingdings" panose="05000000000000000000" pitchFamily="2" charset="2"/>
              <a:buChar char="v"/>
            </a:pPr>
            <a:r>
              <a:rPr lang="en-US" sz="2400" dirty="0"/>
              <a:t>Change Control Numbering Log</a:t>
            </a:r>
          </a:p>
        </p:txBody>
      </p:sp>
      <p:sp>
        <p:nvSpPr>
          <p:cNvPr id="2" name="Arrow: Right 1">
            <a:extLst>
              <a:ext uri="{FF2B5EF4-FFF2-40B4-BE49-F238E27FC236}">
                <a16:creationId xmlns:a16="http://schemas.microsoft.com/office/drawing/2014/main" id="{77D343FB-336E-4A1F-23C0-CD378320B3FA}"/>
              </a:ext>
            </a:extLst>
          </p:cNvPr>
          <p:cNvSpPr/>
          <p:nvPr/>
        </p:nvSpPr>
        <p:spPr>
          <a:xfrm>
            <a:off x="11326182" y="9664585"/>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Arrow: Right 2">
            <a:extLst>
              <a:ext uri="{FF2B5EF4-FFF2-40B4-BE49-F238E27FC236}">
                <a16:creationId xmlns:a16="http://schemas.microsoft.com/office/drawing/2014/main" id="{7A4C7769-5236-4022-ED3C-47A9DB9796A0}"/>
              </a:ext>
            </a:extLst>
          </p:cNvPr>
          <p:cNvSpPr/>
          <p:nvPr/>
        </p:nvSpPr>
        <p:spPr>
          <a:xfrm>
            <a:off x="12573000" y="9664585"/>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Arrow: Right 3">
            <a:extLst>
              <a:ext uri="{FF2B5EF4-FFF2-40B4-BE49-F238E27FC236}">
                <a16:creationId xmlns:a16="http://schemas.microsoft.com/office/drawing/2014/main" id="{A1B648B4-F2A7-A304-A252-BB37EA6B9B5C}"/>
              </a:ext>
            </a:extLst>
          </p:cNvPr>
          <p:cNvSpPr/>
          <p:nvPr/>
        </p:nvSpPr>
        <p:spPr>
          <a:xfrm>
            <a:off x="10050634" y="9664585"/>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Arrow: Right 20">
            <a:extLst>
              <a:ext uri="{FF2B5EF4-FFF2-40B4-BE49-F238E27FC236}">
                <a16:creationId xmlns:a16="http://schemas.microsoft.com/office/drawing/2014/main" id="{0B1DC408-F25B-724E-ADFA-054BE217435C}"/>
              </a:ext>
            </a:extLst>
          </p:cNvPr>
          <p:cNvSpPr/>
          <p:nvPr/>
        </p:nvSpPr>
        <p:spPr>
          <a:xfrm>
            <a:off x="8984515" y="9648211"/>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7569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5856B-9DD2-8F05-4B14-AC3F07402793}"/>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0086E99C-9325-EB11-DCC1-F2A2E1EC4DC0}"/>
              </a:ext>
            </a:extLst>
          </p:cNvPr>
          <p:cNvGrpSpPr/>
          <p:nvPr/>
        </p:nvGrpSpPr>
        <p:grpSpPr>
          <a:xfrm>
            <a:off x="0" y="8653654"/>
            <a:ext cx="1635964" cy="1633346"/>
            <a:chOff x="0" y="0"/>
            <a:chExt cx="6350000" cy="6339840"/>
          </a:xfrm>
        </p:grpSpPr>
        <p:sp>
          <p:nvSpPr>
            <p:cNvPr id="9" name="Freeform 9">
              <a:extLst>
                <a:ext uri="{FF2B5EF4-FFF2-40B4-BE49-F238E27FC236}">
                  <a16:creationId xmlns:a16="http://schemas.microsoft.com/office/drawing/2014/main" id="{6DD6C0F8-4D53-2FB7-3A59-3A9F72E963D1}"/>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a:extLst>
              <a:ext uri="{FF2B5EF4-FFF2-40B4-BE49-F238E27FC236}">
                <a16:creationId xmlns:a16="http://schemas.microsoft.com/office/drawing/2014/main" id="{B495FD01-7A02-B674-C640-9A119A8E01D0}"/>
              </a:ext>
            </a:extLst>
          </p:cNvPr>
          <p:cNvGrpSpPr/>
          <p:nvPr/>
        </p:nvGrpSpPr>
        <p:grpSpPr>
          <a:xfrm rot="5400000">
            <a:off x="-1309" y="1309"/>
            <a:ext cx="1635964" cy="1633346"/>
            <a:chOff x="0" y="0"/>
            <a:chExt cx="6350000" cy="6339840"/>
          </a:xfrm>
        </p:grpSpPr>
        <p:sp>
          <p:nvSpPr>
            <p:cNvPr id="11" name="Freeform 11">
              <a:extLst>
                <a:ext uri="{FF2B5EF4-FFF2-40B4-BE49-F238E27FC236}">
                  <a16:creationId xmlns:a16="http://schemas.microsoft.com/office/drawing/2014/main" id="{10720C71-62DC-6FC6-DE56-41113317617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4" name="Group 10">
            <a:extLst>
              <a:ext uri="{FF2B5EF4-FFF2-40B4-BE49-F238E27FC236}">
                <a16:creationId xmlns:a16="http://schemas.microsoft.com/office/drawing/2014/main" id="{05A34493-D646-6713-B845-1AEA9EB6CC0F}"/>
              </a:ext>
            </a:extLst>
          </p:cNvPr>
          <p:cNvGrpSpPr/>
          <p:nvPr/>
        </p:nvGrpSpPr>
        <p:grpSpPr>
          <a:xfrm rot="10800000">
            <a:off x="16652036" y="2618"/>
            <a:ext cx="1635964" cy="1633346"/>
            <a:chOff x="0" y="0"/>
            <a:chExt cx="6350000" cy="6339840"/>
          </a:xfrm>
        </p:grpSpPr>
        <p:sp>
          <p:nvSpPr>
            <p:cNvPr id="15" name="Freeform 11">
              <a:extLst>
                <a:ext uri="{FF2B5EF4-FFF2-40B4-BE49-F238E27FC236}">
                  <a16:creationId xmlns:a16="http://schemas.microsoft.com/office/drawing/2014/main" id="{49549F66-7450-70C6-8BB4-9A4AAD828A29}"/>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6" name="Group 10">
            <a:extLst>
              <a:ext uri="{FF2B5EF4-FFF2-40B4-BE49-F238E27FC236}">
                <a16:creationId xmlns:a16="http://schemas.microsoft.com/office/drawing/2014/main" id="{37FA4054-7FB6-1421-117D-2DFAA2E4D2E2}"/>
              </a:ext>
            </a:extLst>
          </p:cNvPr>
          <p:cNvGrpSpPr/>
          <p:nvPr/>
        </p:nvGrpSpPr>
        <p:grpSpPr>
          <a:xfrm rot="16200000">
            <a:off x="16653345" y="8649727"/>
            <a:ext cx="1635964" cy="1633346"/>
            <a:chOff x="0" y="0"/>
            <a:chExt cx="6350000" cy="6339840"/>
          </a:xfrm>
        </p:grpSpPr>
        <p:sp>
          <p:nvSpPr>
            <p:cNvPr id="17" name="Freeform 11">
              <a:extLst>
                <a:ext uri="{FF2B5EF4-FFF2-40B4-BE49-F238E27FC236}">
                  <a16:creationId xmlns:a16="http://schemas.microsoft.com/office/drawing/2014/main" id="{0CB9E987-881C-AAEE-5EF4-475F2F25DF87}"/>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29" name="Picture 28">
            <a:extLst>
              <a:ext uri="{FF2B5EF4-FFF2-40B4-BE49-F238E27FC236}">
                <a16:creationId xmlns:a16="http://schemas.microsoft.com/office/drawing/2014/main" id="{AFAD9DE0-20F7-D4A1-FA79-01F3E0D4F22A}"/>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4916588" y="-319865"/>
            <a:ext cx="2606142" cy="2493033"/>
          </a:xfrm>
          <a:prstGeom prst="rect">
            <a:avLst/>
          </a:prstGeom>
        </p:spPr>
      </p:pic>
      <p:sp>
        <p:nvSpPr>
          <p:cNvPr id="7" name="TextBox 6">
            <a:extLst>
              <a:ext uri="{FF2B5EF4-FFF2-40B4-BE49-F238E27FC236}">
                <a16:creationId xmlns:a16="http://schemas.microsoft.com/office/drawing/2014/main" id="{AE6A1312-F221-4AE9-FD78-4A738D7B8099}"/>
              </a:ext>
            </a:extLst>
          </p:cNvPr>
          <p:cNvSpPr txBox="1"/>
          <p:nvPr/>
        </p:nvSpPr>
        <p:spPr>
          <a:xfrm>
            <a:off x="930973" y="2209087"/>
            <a:ext cx="7421578" cy="5575052"/>
          </a:xfrm>
          <a:prstGeom prst="rect">
            <a:avLst/>
          </a:prstGeom>
          <a:noFill/>
        </p:spPr>
        <p:txBody>
          <a:bodyPr wrap="square">
            <a:spAutoFit/>
          </a:bodyPr>
          <a:lstStyle/>
          <a:p>
            <a:pPr>
              <a:lnSpc>
                <a:spcPct val="150000"/>
              </a:lnSpc>
            </a:pPr>
            <a:r>
              <a:rPr lang="en-US" sz="2400" b="1" dirty="0"/>
              <a:t>6. Corrective Action &amp; Preventive Action : </a:t>
            </a:r>
          </a:p>
          <a:p>
            <a:pPr algn="just">
              <a:lnSpc>
                <a:spcPct val="150000"/>
              </a:lnSpc>
            </a:pPr>
            <a:r>
              <a:rPr lang="en-US" sz="2400" b="1" dirty="0"/>
              <a:t>Corrective Action (CA) and Preventive Action (PA)</a:t>
            </a:r>
            <a:r>
              <a:rPr lang="en-US" sz="2400" dirty="0"/>
              <a:t> are critical elements in a Quality Management System (QMS) that help organizations address non-conformities, improve processes, and ensure continuous quality improvement. These actions are designed to fix existing issues (Corrective Actions) and prevent future occurrences of similar problems (Preventive Actions), ultimately contributing to higher product quality, customer satisfaction, and regulatory compliance.</a:t>
            </a:r>
            <a:endParaRPr lang="en-US" sz="2400" b="1" dirty="0"/>
          </a:p>
        </p:txBody>
      </p:sp>
      <p:sp>
        <p:nvSpPr>
          <p:cNvPr id="6" name="TextBox 5">
            <a:extLst>
              <a:ext uri="{FF2B5EF4-FFF2-40B4-BE49-F238E27FC236}">
                <a16:creationId xmlns:a16="http://schemas.microsoft.com/office/drawing/2014/main" id="{C183B43A-F2D7-DEC4-1288-D317DA1D5D70}"/>
              </a:ext>
            </a:extLst>
          </p:cNvPr>
          <p:cNvSpPr txBox="1"/>
          <p:nvPr/>
        </p:nvSpPr>
        <p:spPr>
          <a:xfrm>
            <a:off x="11330863" y="2558177"/>
            <a:ext cx="5321173" cy="1477328"/>
          </a:xfrm>
          <a:prstGeom prst="rect">
            <a:avLst/>
          </a:prstGeom>
          <a:noFill/>
        </p:spPr>
        <p:txBody>
          <a:bodyPr wrap="square">
            <a:spAutoFit/>
          </a:bodyPr>
          <a:lstStyle/>
          <a:p>
            <a:r>
              <a:rPr lang="en-US" sz="2400" b="1" dirty="0"/>
              <a:t>Corrective Action &amp; Preventive Action Forms: </a:t>
            </a:r>
          </a:p>
          <a:p>
            <a:endParaRPr lang="en-US" dirty="0"/>
          </a:p>
          <a:p>
            <a:pPr marL="342900" indent="-342900">
              <a:buFont typeface="Wingdings" panose="05000000000000000000" pitchFamily="2" charset="2"/>
              <a:buChar char="v"/>
            </a:pPr>
            <a:endParaRPr lang="en-US" sz="2400" dirty="0"/>
          </a:p>
        </p:txBody>
      </p:sp>
      <p:sp>
        <p:nvSpPr>
          <p:cNvPr id="5" name="TextBox 4">
            <a:extLst>
              <a:ext uri="{FF2B5EF4-FFF2-40B4-BE49-F238E27FC236}">
                <a16:creationId xmlns:a16="http://schemas.microsoft.com/office/drawing/2014/main" id="{FB484F10-9F1F-8614-D5D2-2CFD79209FE2}"/>
              </a:ext>
            </a:extLst>
          </p:cNvPr>
          <p:cNvSpPr txBox="1"/>
          <p:nvPr/>
        </p:nvSpPr>
        <p:spPr>
          <a:xfrm rot="10800000" flipH="1" flipV="1">
            <a:off x="3729861" y="8759252"/>
            <a:ext cx="10888357" cy="1200329"/>
          </a:xfrm>
          <a:prstGeom prst="rect">
            <a:avLst/>
          </a:prstGeom>
          <a:noFill/>
          <a:ln>
            <a:solidFill>
              <a:schemeClr val="tx1"/>
            </a:solidFill>
          </a:ln>
        </p:spPr>
        <p:txBody>
          <a:bodyPr wrap="square" rtlCol="0">
            <a:spAutoFit/>
          </a:bodyPr>
          <a:lstStyle/>
          <a:p>
            <a:r>
              <a:rPr lang="en-IN" sz="2400" b="1" dirty="0"/>
              <a:t>Workflow:</a:t>
            </a:r>
            <a:r>
              <a:rPr lang="en-IN" sz="2400" dirty="0"/>
              <a:t> All types of documents are issued by Quality Assurance department</a:t>
            </a:r>
          </a:p>
          <a:p>
            <a:endParaRPr lang="en-IN" sz="2400" dirty="0"/>
          </a:p>
          <a:p>
            <a:r>
              <a:rPr lang="en-IN" sz="2400" dirty="0"/>
              <a:t> Issue        Generate       Initiate       Review     Client      Initiate     Review       Approve</a:t>
            </a:r>
          </a:p>
        </p:txBody>
      </p:sp>
      <p:sp>
        <p:nvSpPr>
          <p:cNvPr id="13" name="Arrow: Right 12">
            <a:extLst>
              <a:ext uri="{FF2B5EF4-FFF2-40B4-BE49-F238E27FC236}">
                <a16:creationId xmlns:a16="http://schemas.microsoft.com/office/drawing/2014/main" id="{A1F0F1A7-F74B-08C2-09B2-F701B70D8D63}"/>
              </a:ext>
            </a:extLst>
          </p:cNvPr>
          <p:cNvSpPr/>
          <p:nvPr/>
        </p:nvSpPr>
        <p:spPr>
          <a:xfrm>
            <a:off x="6371659" y="9670146"/>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Right 17">
            <a:extLst>
              <a:ext uri="{FF2B5EF4-FFF2-40B4-BE49-F238E27FC236}">
                <a16:creationId xmlns:a16="http://schemas.microsoft.com/office/drawing/2014/main" id="{8F0FED72-102F-944D-5740-019785802B77}"/>
              </a:ext>
            </a:extLst>
          </p:cNvPr>
          <p:cNvSpPr/>
          <p:nvPr/>
        </p:nvSpPr>
        <p:spPr>
          <a:xfrm>
            <a:off x="4641762" y="9700566"/>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Right 18">
            <a:extLst>
              <a:ext uri="{FF2B5EF4-FFF2-40B4-BE49-F238E27FC236}">
                <a16:creationId xmlns:a16="http://schemas.microsoft.com/office/drawing/2014/main" id="{287EDFA6-E263-82F7-FB51-8AAED7F6935C}"/>
              </a:ext>
            </a:extLst>
          </p:cNvPr>
          <p:cNvSpPr/>
          <p:nvPr/>
        </p:nvSpPr>
        <p:spPr>
          <a:xfrm>
            <a:off x="7696200" y="9655419"/>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5949DB2D-0839-8763-8D57-B8CC787B345D}"/>
              </a:ext>
            </a:extLst>
          </p:cNvPr>
          <p:cNvSpPr txBox="1"/>
          <p:nvPr/>
        </p:nvSpPr>
        <p:spPr>
          <a:xfrm>
            <a:off x="11328365" y="3383146"/>
            <a:ext cx="9144000" cy="1143070"/>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US" sz="2400" dirty="0"/>
              <a:t>CAPA report</a:t>
            </a:r>
          </a:p>
          <a:p>
            <a:pPr marL="342900" indent="-342900">
              <a:lnSpc>
                <a:spcPct val="150000"/>
              </a:lnSpc>
              <a:buFont typeface="Wingdings" panose="05000000000000000000" pitchFamily="2" charset="2"/>
              <a:buChar char="v"/>
            </a:pPr>
            <a:r>
              <a:rPr lang="en-US" sz="2400" dirty="0"/>
              <a:t>CAPA numbering log</a:t>
            </a:r>
          </a:p>
        </p:txBody>
      </p:sp>
      <p:sp>
        <p:nvSpPr>
          <p:cNvPr id="2" name="Arrow: Right 1">
            <a:extLst>
              <a:ext uri="{FF2B5EF4-FFF2-40B4-BE49-F238E27FC236}">
                <a16:creationId xmlns:a16="http://schemas.microsoft.com/office/drawing/2014/main" id="{D6443E16-85EB-5028-3487-42F764B89994}"/>
              </a:ext>
            </a:extLst>
          </p:cNvPr>
          <p:cNvSpPr/>
          <p:nvPr/>
        </p:nvSpPr>
        <p:spPr>
          <a:xfrm>
            <a:off x="11326182" y="9664585"/>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Arrow: Right 2">
            <a:extLst>
              <a:ext uri="{FF2B5EF4-FFF2-40B4-BE49-F238E27FC236}">
                <a16:creationId xmlns:a16="http://schemas.microsoft.com/office/drawing/2014/main" id="{F10B93A8-D4C7-2782-F861-C3BC7B26F803}"/>
              </a:ext>
            </a:extLst>
          </p:cNvPr>
          <p:cNvSpPr/>
          <p:nvPr/>
        </p:nvSpPr>
        <p:spPr>
          <a:xfrm>
            <a:off x="12573000" y="9664585"/>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Arrow: Right 3">
            <a:extLst>
              <a:ext uri="{FF2B5EF4-FFF2-40B4-BE49-F238E27FC236}">
                <a16:creationId xmlns:a16="http://schemas.microsoft.com/office/drawing/2014/main" id="{F01F23F7-4DCE-59DA-AB41-BB92B6001AD5}"/>
              </a:ext>
            </a:extLst>
          </p:cNvPr>
          <p:cNvSpPr/>
          <p:nvPr/>
        </p:nvSpPr>
        <p:spPr>
          <a:xfrm>
            <a:off x="10050634" y="9664585"/>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Arrow: Right 20">
            <a:extLst>
              <a:ext uri="{FF2B5EF4-FFF2-40B4-BE49-F238E27FC236}">
                <a16:creationId xmlns:a16="http://schemas.microsoft.com/office/drawing/2014/main" id="{D47DD983-5EDF-3C00-4A2B-32407E0A221C}"/>
              </a:ext>
            </a:extLst>
          </p:cNvPr>
          <p:cNvSpPr/>
          <p:nvPr/>
        </p:nvSpPr>
        <p:spPr>
          <a:xfrm>
            <a:off x="8984515" y="9648211"/>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6950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AD7F3-07D8-E5B1-A9A1-2C493C37FF59}"/>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7D702D7B-B35F-0F15-9774-13441AE75708}"/>
              </a:ext>
            </a:extLst>
          </p:cNvPr>
          <p:cNvGrpSpPr/>
          <p:nvPr/>
        </p:nvGrpSpPr>
        <p:grpSpPr>
          <a:xfrm>
            <a:off x="0" y="8653654"/>
            <a:ext cx="1635964" cy="1633346"/>
            <a:chOff x="0" y="0"/>
            <a:chExt cx="6350000" cy="6339840"/>
          </a:xfrm>
        </p:grpSpPr>
        <p:sp>
          <p:nvSpPr>
            <p:cNvPr id="9" name="Freeform 9">
              <a:extLst>
                <a:ext uri="{FF2B5EF4-FFF2-40B4-BE49-F238E27FC236}">
                  <a16:creationId xmlns:a16="http://schemas.microsoft.com/office/drawing/2014/main" id="{8CC2674F-01B0-1F7F-24D5-59B1B0E27ACC}"/>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a:extLst>
              <a:ext uri="{FF2B5EF4-FFF2-40B4-BE49-F238E27FC236}">
                <a16:creationId xmlns:a16="http://schemas.microsoft.com/office/drawing/2014/main" id="{C8C80258-23FE-BC7E-17A2-9DBC373BC8E0}"/>
              </a:ext>
            </a:extLst>
          </p:cNvPr>
          <p:cNvGrpSpPr/>
          <p:nvPr/>
        </p:nvGrpSpPr>
        <p:grpSpPr>
          <a:xfrm rot="5400000">
            <a:off x="-1309" y="1309"/>
            <a:ext cx="1635964" cy="1633346"/>
            <a:chOff x="0" y="0"/>
            <a:chExt cx="6350000" cy="6339840"/>
          </a:xfrm>
        </p:grpSpPr>
        <p:sp>
          <p:nvSpPr>
            <p:cNvPr id="11" name="Freeform 11">
              <a:extLst>
                <a:ext uri="{FF2B5EF4-FFF2-40B4-BE49-F238E27FC236}">
                  <a16:creationId xmlns:a16="http://schemas.microsoft.com/office/drawing/2014/main" id="{1371D25D-CEA3-22E9-3782-7A2A65EF1897}"/>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4" name="Group 10">
            <a:extLst>
              <a:ext uri="{FF2B5EF4-FFF2-40B4-BE49-F238E27FC236}">
                <a16:creationId xmlns:a16="http://schemas.microsoft.com/office/drawing/2014/main" id="{3F2E120E-0812-0B70-3C78-D51E4E36EFF6}"/>
              </a:ext>
            </a:extLst>
          </p:cNvPr>
          <p:cNvGrpSpPr/>
          <p:nvPr/>
        </p:nvGrpSpPr>
        <p:grpSpPr>
          <a:xfrm rot="10800000">
            <a:off x="16652036" y="2618"/>
            <a:ext cx="1635964" cy="1633346"/>
            <a:chOff x="0" y="0"/>
            <a:chExt cx="6350000" cy="6339840"/>
          </a:xfrm>
        </p:grpSpPr>
        <p:sp>
          <p:nvSpPr>
            <p:cNvPr id="15" name="Freeform 11">
              <a:extLst>
                <a:ext uri="{FF2B5EF4-FFF2-40B4-BE49-F238E27FC236}">
                  <a16:creationId xmlns:a16="http://schemas.microsoft.com/office/drawing/2014/main" id="{CB8C13AA-42E3-7CDC-5E2B-A628F6982CDA}"/>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6" name="Group 10">
            <a:extLst>
              <a:ext uri="{FF2B5EF4-FFF2-40B4-BE49-F238E27FC236}">
                <a16:creationId xmlns:a16="http://schemas.microsoft.com/office/drawing/2014/main" id="{F3180884-1119-C24F-C3E1-501D61A6F300}"/>
              </a:ext>
            </a:extLst>
          </p:cNvPr>
          <p:cNvGrpSpPr/>
          <p:nvPr/>
        </p:nvGrpSpPr>
        <p:grpSpPr>
          <a:xfrm rot="16200000">
            <a:off x="16653345" y="8649727"/>
            <a:ext cx="1635964" cy="1633346"/>
            <a:chOff x="0" y="0"/>
            <a:chExt cx="6350000" cy="6339840"/>
          </a:xfrm>
        </p:grpSpPr>
        <p:sp>
          <p:nvSpPr>
            <p:cNvPr id="17" name="Freeform 11">
              <a:extLst>
                <a:ext uri="{FF2B5EF4-FFF2-40B4-BE49-F238E27FC236}">
                  <a16:creationId xmlns:a16="http://schemas.microsoft.com/office/drawing/2014/main" id="{1A79B05B-32A5-9D60-5556-5EECC314924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29" name="Picture 28">
            <a:extLst>
              <a:ext uri="{FF2B5EF4-FFF2-40B4-BE49-F238E27FC236}">
                <a16:creationId xmlns:a16="http://schemas.microsoft.com/office/drawing/2014/main" id="{3798F536-9B52-5477-2FFF-0302DD724CFC}"/>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4916588" y="-319865"/>
            <a:ext cx="2606142" cy="2493033"/>
          </a:xfrm>
          <a:prstGeom prst="rect">
            <a:avLst/>
          </a:prstGeom>
        </p:spPr>
      </p:pic>
      <p:sp>
        <p:nvSpPr>
          <p:cNvPr id="7" name="TextBox 6">
            <a:extLst>
              <a:ext uri="{FF2B5EF4-FFF2-40B4-BE49-F238E27FC236}">
                <a16:creationId xmlns:a16="http://schemas.microsoft.com/office/drawing/2014/main" id="{52A91E88-11C0-EA73-F911-C4A7959B4993}"/>
              </a:ext>
            </a:extLst>
          </p:cNvPr>
          <p:cNvSpPr txBox="1"/>
          <p:nvPr/>
        </p:nvSpPr>
        <p:spPr>
          <a:xfrm>
            <a:off x="930973" y="2209087"/>
            <a:ext cx="7421578" cy="6683048"/>
          </a:xfrm>
          <a:prstGeom prst="rect">
            <a:avLst/>
          </a:prstGeom>
          <a:noFill/>
        </p:spPr>
        <p:txBody>
          <a:bodyPr wrap="square">
            <a:spAutoFit/>
          </a:bodyPr>
          <a:lstStyle/>
          <a:p>
            <a:pPr>
              <a:lnSpc>
                <a:spcPct val="150000"/>
              </a:lnSpc>
            </a:pPr>
            <a:r>
              <a:rPr lang="en-US" sz="2400" b="1" dirty="0"/>
              <a:t>7. Recall Procedure : </a:t>
            </a:r>
          </a:p>
          <a:p>
            <a:pPr algn="just">
              <a:lnSpc>
                <a:spcPct val="150000"/>
              </a:lnSpc>
            </a:pPr>
            <a:r>
              <a:rPr lang="en-US" sz="2400" b="1" dirty="0"/>
              <a:t>Recall Procedure</a:t>
            </a:r>
            <a:r>
              <a:rPr lang="en-US" sz="2400" dirty="0"/>
              <a:t> in a Quality Management System (QMS) refers to the systematic process that organizations follow when a product is found to be defective, unsafe, or non-compliant with quality standards, necessitating its removal from the market or customer use. A recall procedure is essential to mitigate risks to consumer safety, ensure compliance with regulatory requirements, and protect the company’s reputation. This process ensures that any defective or potentially harmful products are identified, tracked, and removed from circulation in a controlled and efficient manner.</a:t>
            </a:r>
            <a:endParaRPr lang="en-US" sz="2400" b="1" dirty="0"/>
          </a:p>
        </p:txBody>
      </p:sp>
      <p:sp>
        <p:nvSpPr>
          <p:cNvPr id="6" name="TextBox 5">
            <a:extLst>
              <a:ext uri="{FF2B5EF4-FFF2-40B4-BE49-F238E27FC236}">
                <a16:creationId xmlns:a16="http://schemas.microsoft.com/office/drawing/2014/main" id="{4EFD94AD-F989-64BD-295B-9E42998663DC}"/>
              </a:ext>
            </a:extLst>
          </p:cNvPr>
          <p:cNvSpPr txBox="1"/>
          <p:nvPr/>
        </p:nvSpPr>
        <p:spPr>
          <a:xfrm>
            <a:off x="11330863" y="2558177"/>
            <a:ext cx="5321173" cy="1107996"/>
          </a:xfrm>
          <a:prstGeom prst="rect">
            <a:avLst/>
          </a:prstGeom>
          <a:noFill/>
        </p:spPr>
        <p:txBody>
          <a:bodyPr wrap="square">
            <a:spAutoFit/>
          </a:bodyPr>
          <a:lstStyle/>
          <a:p>
            <a:r>
              <a:rPr lang="en-US" sz="2400" b="1" dirty="0"/>
              <a:t>Recall Procedure Forms: </a:t>
            </a:r>
          </a:p>
          <a:p>
            <a:endParaRPr lang="en-US" dirty="0"/>
          </a:p>
          <a:p>
            <a:pPr marL="342900" indent="-342900">
              <a:buFont typeface="Wingdings" panose="05000000000000000000" pitchFamily="2" charset="2"/>
              <a:buChar char="v"/>
            </a:pPr>
            <a:endParaRPr lang="en-US" sz="2400" dirty="0"/>
          </a:p>
        </p:txBody>
      </p:sp>
      <p:sp>
        <p:nvSpPr>
          <p:cNvPr id="5" name="TextBox 4">
            <a:extLst>
              <a:ext uri="{FF2B5EF4-FFF2-40B4-BE49-F238E27FC236}">
                <a16:creationId xmlns:a16="http://schemas.microsoft.com/office/drawing/2014/main" id="{C996EFF3-A00D-4737-0734-2D89ACC7ED45}"/>
              </a:ext>
            </a:extLst>
          </p:cNvPr>
          <p:cNvSpPr txBox="1"/>
          <p:nvPr/>
        </p:nvSpPr>
        <p:spPr>
          <a:xfrm rot="10800000" flipH="1" flipV="1">
            <a:off x="4028231" y="8864085"/>
            <a:ext cx="10888357" cy="1200329"/>
          </a:xfrm>
          <a:prstGeom prst="rect">
            <a:avLst/>
          </a:prstGeom>
          <a:noFill/>
          <a:ln>
            <a:solidFill>
              <a:schemeClr val="tx1"/>
            </a:solidFill>
          </a:ln>
        </p:spPr>
        <p:txBody>
          <a:bodyPr wrap="square" rtlCol="0">
            <a:spAutoFit/>
          </a:bodyPr>
          <a:lstStyle/>
          <a:p>
            <a:r>
              <a:rPr lang="en-IN" sz="2400" b="1" dirty="0"/>
              <a:t>Workflow:</a:t>
            </a:r>
            <a:r>
              <a:rPr lang="en-IN" sz="2400" dirty="0"/>
              <a:t> All types of documents are issued by Quality Assurance department</a:t>
            </a:r>
          </a:p>
          <a:p>
            <a:endParaRPr lang="en-IN" sz="2400" dirty="0"/>
          </a:p>
          <a:p>
            <a:pPr algn="ctr"/>
            <a:r>
              <a:rPr lang="en-IN" sz="2400" dirty="0"/>
              <a:t> Issue      Generate      Initiate     Review     Approve</a:t>
            </a:r>
          </a:p>
        </p:txBody>
      </p:sp>
      <p:sp>
        <p:nvSpPr>
          <p:cNvPr id="20" name="TextBox 19">
            <a:extLst>
              <a:ext uri="{FF2B5EF4-FFF2-40B4-BE49-F238E27FC236}">
                <a16:creationId xmlns:a16="http://schemas.microsoft.com/office/drawing/2014/main" id="{12E52631-5408-99D7-83ED-5F0375398422}"/>
              </a:ext>
            </a:extLst>
          </p:cNvPr>
          <p:cNvSpPr txBox="1"/>
          <p:nvPr/>
        </p:nvSpPr>
        <p:spPr>
          <a:xfrm>
            <a:off x="11328365" y="3383146"/>
            <a:ext cx="9144000" cy="2251065"/>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US" sz="2400" dirty="0"/>
              <a:t>Recall Notification Checklist</a:t>
            </a:r>
          </a:p>
          <a:p>
            <a:pPr marL="342900" indent="-342900">
              <a:lnSpc>
                <a:spcPct val="150000"/>
              </a:lnSpc>
              <a:buFont typeface="Wingdings" panose="05000000000000000000" pitchFamily="2" charset="2"/>
              <a:buChar char="v"/>
            </a:pPr>
            <a:r>
              <a:rPr lang="en-US" sz="2400" dirty="0"/>
              <a:t>Clinical Supplies Recall Report</a:t>
            </a:r>
          </a:p>
          <a:p>
            <a:pPr marL="342900" indent="-342900">
              <a:lnSpc>
                <a:spcPct val="150000"/>
              </a:lnSpc>
              <a:buFont typeface="Wingdings" panose="05000000000000000000" pitchFamily="2" charset="2"/>
              <a:buChar char="v"/>
            </a:pPr>
            <a:r>
              <a:rPr lang="en-US" sz="2400" dirty="0"/>
              <a:t>Recall Log</a:t>
            </a:r>
          </a:p>
          <a:p>
            <a:pPr marL="342900" indent="-342900">
              <a:lnSpc>
                <a:spcPct val="150000"/>
              </a:lnSpc>
              <a:buFont typeface="Wingdings" panose="05000000000000000000" pitchFamily="2" charset="2"/>
              <a:buChar char="v"/>
            </a:pPr>
            <a:r>
              <a:rPr lang="en-US" sz="2400" dirty="0"/>
              <a:t>Mock Recall Report</a:t>
            </a:r>
          </a:p>
        </p:txBody>
      </p:sp>
      <p:sp>
        <p:nvSpPr>
          <p:cNvPr id="2" name="Arrow: Right 1">
            <a:extLst>
              <a:ext uri="{FF2B5EF4-FFF2-40B4-BE49-F238E27FC236}">
                <a16:creationId xmlns:a16="http://schemas.microsoft.com/office/drawing/2014/main" id="{FBCC2692-A39F-9794-8528-DAC0D7EF8C9B}"/>
              </a:ext>
            </a:extLst>
          </p:cNvPr>
          <p:cNvSpPr/>
          <p:nvPr/>
        </p:nvSpPr>
        <p:spPr>
          <a:xfrm>
            <a:off x="7239000" y="9767871"/>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Arrow: Right 2">
            <a:extLst>
              <a:ext uri="{FF2B5EF4-FFF2-40B4-BE49-F238E27FC236}">
                <a16:creationId xmlns:a16="http://schemas.microsoft.com/office/drawing/2014/main" id="{3C866EE9-95A1-A7C3-33D9-9A53EA9C96B9}"/>
              </a:ext>
            </a:extLst>
          </p:cNvPr>
          <p:cNvSpPr/>
          <p:nvPr/>
        </p:nvSpPr>
        <p:spPr>
          <a:xfrm>
            <a:off x="8734267" y="9787843"/>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Arrow: Right 3">
            <a:extLst>
              <a:ext uri="{FF2B5EF4-FFF2-40B4-BE49-F238E27FC236}">
                <a16:creationId xmlns:a16="http://schemas.microsoft.com/office/drawing/2014/main" id="{1291E4A3-856F-887E-CD54-5559C5688C96}"/>
              </a:ext>
            </a:extLst>
          </p:cNvPr>
          <p:cNvSpPr/>
          <p:nvPr/>
        </p:nvSpPr>
        <p:spPr>
          <a:xfrm>
            <a:off x="10000934" y="9767870"/>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Arrow: Right 12">
            <a:extLst>
              <a:ext uri="{FF2B5EF4-FFF2-40B4-BE49-F238E27FC236}">
                <a16:creationId xmlns:a16="http://schemas.microsoft.com/office/drawing/2014/main" id="{0B55AF6A-D658-BEF6-D1BE-B27F02C8D9A5}"/>
              </a:ext>
            </a:extLst>
          </p:cNvPr>
          <p:cNvSpPr/>
          <p:nvPr/>
        </p:nvSpPr>
        <p:spPr>
          <a:xfrm>
            <a:off x="11240833" y="9761597"/>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17431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07826-3AFB-5FAD-0091-BF95FBE81486}"/>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FB1827A6-0A50-24B8-8AD8-9C32A1502F14}"/>
              </a:ext>
            </a:extLst>
          </p:cNvPr>
          <p:cNvGrpSpPr/>
          <p:nvPr/>
        </p:nvGrpSpPr>
        <p:grpSpPr>
          <a:xfrm>
            <a:off x="0" y="8653654"/>
            <a:ext cx="1635964" cy="1633346"/>
            <a:chOff x="0" y="0"/>
            <a:chExt cx="6350000" cy="6339840"/>
          </a:xfrm>
        </p:grpSpPr>
        <p:sp>
          <p:nvSpPr>
            <p:cNvPr id="9" name="Freeform 9">
              <a:extLst>
                <a:ext uri="{FF2B5EF4-FFF2-40B4-BE49-F238E27FC236}">
                  <a16:creationId xmlns:a16="http://schemas.microsoft.com/office/drawing/2014/main" id="{BCC30000-AAF5-1034-AA83-1F01D1D49144}"/>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a:extLst>
              <a:ext uri="{FF2B5EF4-FFF2-40B4-BE49-F238E27FC236}">
                <a16:creationId xmlns:a16="http://schemas.microsoft.com/office/drawing/2014/main" id="{BD6D744A-324C-B309-5D12-D37AE223DD7A}"/>
              </a:ext>
            </a:extLst>
          </p:cNvPr>
          <p:cNvGrpSpPr/>
          <p:nvPr/>
        </p:nvGrpSpPr>
        <p:grpSpPr>
          <a:xfrm rot="5400000">
            <a:off x="-1309" y="1309"/>
            <a:ext cx="1635964" cy="1633346"/>
            <a:chOff x="0" y="0"/>
            <a:chExt cx="6350000" cy="6339840"/>
          </a:xfrm>
        </p:grpSpPr>
        <p:sp>
          <p:nvSpPr>
            <p:cNvPr id="11" name="Freeform 11">
              <a:extLst>
                <a:ext uri="{FF2B5EF4-FFF2-40B4-BE49-F238E27FC236}">
                  <a16:creationId xmlns:a16="http://schemas.microsoft.com/office/drawing/2014/main" id="{148F85C0-A75D-50D9-D470-E26AB1547098}"/>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4" name="Group 10">
            <a:extLst>
              <a:ext uri="{FF2B5EF4-FFF2-40B4-BE49-F238E27FC236}">
                <a16:creationId xmlns:a16="http://schemas.microsoft.com/office/drawing/2014/main" id="{69E63301-99A6-A0FA-9E4D-39E48460C61E}"/>
              </a:ext>
            </a:extLst>
          </p:cNvPr>
          <p:cNvGrpSpPr/>
          <p:nvPr/>
        </p:nvGrpSpPr>
        <p:grpSpPr>
          <a:xfrm rot="10800000">
            <a:off x="16652036" y="2618"/>
            <a:ext cx="1635964" cy="1633346"/>
            <a:chOff x="0" y="0"/>
            <a:chExt cx="6350000" cy="6339840"/>
          </a:xfrm>
        </p:grpSpPr>
        <p:sp>
          <p:nvSpPr>
            <p:cNvPr id="15" name="Freeform 11">
              <a:extLst>
                <a:ext uri="{FF2B5EF4-FFF2-40B4-BE49-F238E27FC236}">
                  <a16:creationId xmlns:a16="http://schemas.microsoft.com/office/drawing/2014/main" id="{87199806-872F-5971-B51F-D67833BED7D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6" name="Group 10">
            <a:extLst>
              <a:ext uri="{FF2B5EF4-FFF2-40B4-BE49-F238E27FC236}">
                <a16:creationId xmlns:a16="http://schemas.microsoft.com/office/drawing/2014/main" id="{72476396-4754-7CB1-D20B-3AEDDA48CF69}"/>
              </a:ext>
            </a:extLst>
          </p:cNvPr>
          <p:cNvGrpSpPr/>
          <p:nvPr/>
        </p:nvGrpSpPr>
        <p:grpSpPr>
          <a:xfrm rot="16200000">
            <a:off x="16653345" y="8649727"/>
            <a:ext cx="1635964" cy="1633346"/>
            <a:chOff x="0" y="0"/>
            <a:chExt cx="6350000" cy="6339840"/>
          </a:xfrm>
        </p:grpSpPr>
        <p:sp>
          <p:nvSpPr>
            <p:cNvPr id="17" name="Freeform 11">
              <a:extLst>
                <a:ext uri="{FF2B5EF4-FFF2-40B4-BE49-F238E27FC236}">
                  <a16:creationId xmlns:a16="http://schemas.microsoft.com/office/drawing/2014/main" id="{22A2F4BB-4892-7DB9-E436-D17FCEA0D7D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29" name="Picture 28">
            <a:extLst>
              <a:ext uri="{FF2B5EF4-FFF2-40B4-BE49-F238E27FC236}">
                <a16:creationId xmlns:a16="http://schemas.microsoft.com/office/drawing/2014/main" id="{F6EDD426-C44B-9FAF-567F-68781914169D}"/>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4916588" y="-319865"/>
            <a:ext cx="2606142" cy="2493033"/>
          </a:xfrm>
          <a:prstGeom prst="rect">
            <a:avLst/>
          </a:prstGeom>
        </p:spPr>
      </p:pic>
      <p:sp>
        <p:nvSpPr>
          <p:cNvPr id="7" name="TextBox 6">
            <a:extLst>
              <a:ext uri="{FF2B5EF4-FFF2-40B4-BE49-F238E27FC236}">
                <a16:creationId xmlns:a16="http://schemas.microsoft.com/office/drawing/2014/main" id="{7592863F-F642-D5A9-EBAB-FCCAF1745E8C}"/>
              </a:ext>
            </a:extLst>
          </p:cNvPr>
          <p:cNvSpPr txBox="1"/>
          <p:nvPr/>
        </p:nvSpPr>
        <p:spPr>
          <a:xfrm>
            <a:off x="1143000" y="1719374"/>
            <a:ext cx="9965627" cy="8345041"/>
          </a:xfrm>
          <a:prstGeom prst="rect">
            <a:avLst/>
          </a:prstGeom>
          <a:noFill/>
        </p:spPr>
        <p:txBody>
          <a:bodyPr wrap="square">
            <a:spAutoFit/>
          </a:bodyPr>
          <a:lstStyle/>
          <a:p>
            <a:pPr>
              <a:lnSpc>
                <a:spcPct val="150000"/>
              </a:lnSpc>
            </a:pPr>
            <a:r>
              <a:rPr lang="en-US" sz="2400" b="1" dirty="0"/>
              <a:t>8. Deviation &amp; Incidence Reporting:</a:t>
            </a:r>
          </a:p>
          <a:p>
            <a:pPr algn="just">
              <a:lnSpc>
                <a:spcPct val="150000"/>
              </a:lnSpc>
            </a:pPr>
            <a:r>
              <a:rPr lang="en-US" sz="2400" dirty="0"/>
              <a:t>A </a:t>
            </a:r>
            <a:r>
              <a:rPr lang="en-US" sz="2400" b="1" dirty="0"/>
              <a:t>Deviation in a Quality Management System (QMS)</a:t>
            </a:r>
            <a:r>
              <a:rPr lang="en-US" sz="2400" dirty="0"/>
              <a:t> refers to any occurrence where a product, process, or service fails to meet predefined standards, specifications, or procedures. Deviation can happen in any phase of the manufacturing or service delivery process, including design, development, production, testing, and distribution. Identifying, documenting, and resolving deviations promptly is crucial for maintaining product quality, ensuring customer safety, and complying with regulatory requirements.</a:t>
            </a:r>
          </a:p>
          <a:p>
            <a:pPr algn="just">
              <a:lnSpc>
                <a:spcPct val="150000"/>
              </a:lnSpc>
            </a:pPr>
            <a:r>
              <a:rPr lang="en-US" sz="2400" dirty="0"/>
              <a:t>An </a:t>
            </a:r>
            <a:r>
              <a:rPr lang="en-US" sz="2400" b="1" dirty="0"/>
              <a:t>Incident Report</a:t>
            </a:r>
            <a:r>
              <a:rPr lang="en-US" sz="2400" dirty="0"/>
              <a:t> in a Quality Management System (QMS) is a formal document that records any unplanned or unexpected event that may affect the quality, safety, or compliance of products, processes, or services. Incidents can include safety breaches, equipment failures, contamination, accidents, product defects, or any other unexpected events that disrupt the normal operation of a business and potentially lead to a deviation from quality standards or regulatory requirements.</a:t>
            </a:r>
            <a:endParaRPr lang="en-US" sz="2400" b="1" dirty="0"/>
          </a:p>
        </p:txBody>
      </p:sp>
      <p:sp>
        <p:nvSpPr>
          <p:cNvPr id="6" name="TextBox 5">
            <a:extLst>
              <a:ext uri="{FF2B5EF4-FFF2-40B4-BE49-F238E27FC236}">
                <a16:creationId xmlns:a16="http://schemas.microsoft.com/office/drawing/2014/main" id="{7E245FAD-EF6F-D9AC-E869-3A602CD11A5C}"/>
              </a:ext>
            </a:extLst>
          </p:cNvPr>
          <p:cNvSpPr txBox="1"/>
          <p:nvPr/>
        </p:nvSpPr>
        <p:spPr>
          <a:xfrm>
            <a:off x="11850060" y="2152914"/>
            <a:ext cx="5321173" cy="1477328"/>
          </a:xfrm>
          <a:prstGeom prst="rect">
            <a:avLst/>
          </a:prstGeom>
          <a:noFill/>
        </p:spPr>
        <p:txBody>
          <a:bodyPr wrap="square">
            <a:spAutoFit/>
          </a:bodyPr>
          <a:lstStyle/>
          <a:p>
            <a:r>
              <a:rPr lang="en-US" sz="2400" b="1" dirty="0"/>
              <a:t>Deviation &amp; Incidence Reporting</a:t>
            </a:r>
          </a:p>
          <a:p>
            <a:r>
              <a:rPr lang="en-US" sz="2400" b="1" dirty="0"/>
              <a:t>Forms: </a:t>
            </a:r>
          </a:p>
          <a:p>
            <a:endParaRPr lang="en-US" dirty="0"/>
          </a:p>
          <a:p>
            <a:pPr marL="342900" indent="-342900">
              <a:buFont typeface="Wingdings" panose="05000000000000000000" pitchFamily="2" charset="2"/>
              <a:buChar char="v"/>
            </a:pPr>
            <a:endParaRPr lang="en-US" sz="2400" dirty="0"/>
          </a:p>
        </p:txBody>
      </p:sp>
      <p:sp>
        <p:nvSpPr>
          <p:cNvPr id="5" name="TextBox 4">
            <a:extLst>
              <a:ext uri="{FF2B5EF4-FFF2-40B4-BE49-F238E27FC236}">
                <a16:creationId xmlns:a16="http://schemas.microsoft.com/office/drawing/2014/main" id="{52A4AFD6-649C-BA00-477C-67170AC1386C}"/>
              </a:ext>
            </a:extLst>
          </p:cNvPr>
          <p:cNvSpPr txBox="1"/>
          <p:nvPr/>
        </p:nvSpPr>
        <p:spPr>
          <a:xfrm rot="10800000" flipH="1" flipV="1">
            <a:off x="11700821" y="6330435"/>
            <a:ext cx="6358579" cy="1569660"/>
          </a:xfrm>
          <a:prstGeom prst="rect">
            <a:avLst/>
          </a:prstGeom>
          <a:noFill/>
          <a:ln>
            <a:solidFill>
              <a:schemeClr val="tx1"/>
            </a:solidFill>
          </a:ln>
        </p:spPr>
        <p:txBody>
          <a:bodyPr wrap="square" rtlCol="0">
            <a:spAutoFit/>
          </a:bodyPr>
          <a:lstStyle/>
          <a:p>
            <a:r>
              <a:rPr lang="en-IN" sz="2400" b="1" dirty="0"/>
              <a:t>Workflow:</a:t>
            </a:r>
            <a:r>
              <a:rPr lang="en-IN" sz="2400" dirty="0"/>
              <a:t> All types of documents are issued by Quality Assurance department</a:t>
            </a:r>
          </a:p>
          <a:p>
            <a:endParaRPr lang="en-IN" sz="2400" dirty="0"/>
          </a:p>
          <a:p>
            <a:r>
              <a:rPr lang="en-IN" sz="2400" dirty="0"/>
              <a:t> Issue    Generate    Initiate     Review     Approve</a:t>
            </a:r>
          </a:p>
        </p:txBody>
      </p:sp>
      <p:sp>
        <p:nvSpPr>
          <p:cNvPr id="20" name="TextBox 19">
            <a:extLst>
              <a:ext uri="{FF2B5EF4-FFF2-40B4-BE49-F238E27FC236}">
                <a16:creationId xmlns:a16="http://schemas.microsoft.com/office/drawing/2014/main" id="{D156718F-E990-3767-715A-8BCB32AAE2F6}"/>
              </a:ext>
            </a:extLst>
          </p:cNvPr>
          <p:cNvSpPr txBox="1"/>
          <p:nvPr/>
        </p:nvSpPr>
        <p:spPr>
          <a:xfrm>
            <a:off x="11850060" y="3080967"/>
            <a:ext cx="6209340" cy="2251065"/>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US" sz="2400" dirty="0"/>
              <a:t>Deviation Report</a:t>
            </a:r>
          </a:p>
          <a:p>
            <a:pPr marL="342900" indent="-342900">
              <a:lnSpc>
                <a:spcPct val="150000"/>
              </a:lnSpc>
              <a:buFont typeface="Wingdings" panose="05000000000000000000" pitchFamily="2" charset="2"/>
              <a:buChar char="v"/>
            </a:pPr>
            <a:r>
              <a:rPr lang="en-US" sz="2400" dirty="0"/>
              <a:t>Deviation Numbering Log</a:t>
            </a:r>
          </a:p>
          <a:p>
            <a:pPr marL="342900" indent="-342900">
              <a:lnSpc>
                <a:spcPct val="150000"/>
              </a:lnSpc>
              <a:buFont typeface="Wingdings" panose="05000000000000000000" pitchFamily="2" charset="2"/>
              <a:buChar char="v"/>
            </a:pPr>
            <a:r>
              <a:rPr lang="en-US" sz="2400" dirty="0"/>
              <a:t>Incidence Report </a:t>
            </a:r>
          </a:p>
          <a:p>
            <a:pPr marL="342900" indent="-342900">
              <a:lnSpc>
                <a:spcPct val="150000"/>
              </a:lnSpc>
              <a:buFont typeface="Wingdings" panose="05000000000000000000" pitchFamily="2" charset="2"/>
              <a:buChar char="v"/>
            </a:pPr>
            <a:r>
              <a:rPr lang="en-US" sz="2400" dirty="0"/>
              <a:t>Incidence Log</a:t>
            </a:r>
          </a:p>
        </p:txBody>
      </p:sp>
      <p:sp>
        <p:nvSpPr>
          <p:cNvPr id="2" name="Arrow: Right 1">
            <a:extLst>
              <a:ext uri="{FF2B5EF4-FFF2-40B4-BE49-F238E27FC236}">
                <a16:creationId xmlns:a16="http://schemas.microsoft.com/office/drawing/2014/main" id="{99E7772F-6E76-F37C-8562-157E96112386}"/>
              </a:ext>
            </a:extLst>
          </p:cNvPr>
          <p:cNvSpPr/>
          <p:nvPr/>
        </p:nvSpPr>
        <p:spPr>
          <a:xfrm>
            <a:off x="12496800" y="7581900"/>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Arrow: Right 2">
            <a:extLst>
              <a:ext uri="{FF2B5EF4-FFF2-40B4-BE49-F238E27FC236}">
                <a16:creationId xmlns:a16="http://schemas.microsoft.com/office/drawing/2014/main" id="{CD24DA6B-136A-3C55-9847-5275CB33A532}"/>
              </a:ext>
            </a:extLst>
          </p:cNvPr>
          <p:cNvSpPr/>
          <p:nvPr/>
        </p:nvSpPr>
        <p:spPr>
          <a:xfrm>
            <a:off x="13944600" y="7595155"/>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Arrow: Right 3">
            <a:extLst>
              <a:ext uri="{FF2B5EF4-FFF2-40B4-BE49-F238E27FC236}">
                <a16:creationId xmlns:a16="http://schemas.microsoft.com/office/drawing/2014/main" id="{CA181F0E-9DAA-A79A-6D2F-8038E983A31E}"/>
              </a:ext>
            </a:extLst>
          </p:cNvPr>
          <p:cNvSpPr/>
          <p:nvPr/>
        </p:nvSpPr>
        <p:spPr>
          <a:xfrm>
            <a:off x="15118830" y="7595155"/>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Arrow: Right 12">
            <a:extLst>
              <a:ext uri="{FF2B5EF4-FFF2-40B4-BE49-F238E27FC236}">
                <a16:creationId xmlns:a16="http://schemas.microsoft.com/office/drawing/2014/main" id="{6F1AA892-8552-380E-ED9C-E27FE7383224}"/>
              </a:ext>
            </a:extLst>
          </p:cNvPr>
          <p:cNvSpPr/>
          <p:nvPr/>
        </p:nvSpPr>
        <p:spPr>
          <a:xfrm>
            <a:off x="16360515" y="7600152"/>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90424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8EC8-D364-B2A2-9313-3B5C911003D9}"/>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2691A3E0-ABB4-C3CE-D64D-4EEB2637F535}"/>
              </a:ext>
            </a:extLst>
          </p:cNvPr>
          <p:cNvGrpSpPr/>
          <p:nvPr/>
        </p:nvGrpSpPr>
        <p:grpSpPr>
          <a:xfrm>
            <a:off x="0" y="8653654"/>
            <a:ext cx="1635964" cy="1633346"/>
            <a:chOff x="0" y="0"/>
            <a:chExt cx="6350000" cy="6339840"/>
          </a:xfrm>
        </p:grpSpPr>
        <p:sp>
          <p:nvSpPr>
            <p:cNvPr id="9" name="Freeform 9">
              <a:extLst>
                <a:ext uri="{FF2B5EF4-FFF2-40B4-BE49-F238E27FC236}">
                  <a16:creationId xmlns:a16="http://schemas.microsoft.com/office/drawing/2014/main" id="{12DFE5E7-2B72-5CD4-DC52-7F1416E1C647}"/>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a:extLst>
              <a:ext uri="{FF2B5EF4-FFF2-40B4-BE49-F238E27FC236}">
                <a16:creationId xmlns:a16="http://schemas.microsoft.com/office/drawing/2014/main" id="{0E22EEC6-7D70-E5EC-6DC3-A57DBC50B89E}"/>
              </a:ext>
            </a:extLst>
          </p:cNvPr>
          <p:cNvGrpSpPr/>
          <p:nvPr/>
        </p:nvGrpSpPr>
        <p:grpSpPr>
          <a:xfrm rot="5400000">
            <a:off x="-1309" y="1309"/>
            <a:ext cx="1635964" cy="1633346"/>
            <a:chOff x="0" y="0"/>
            <a:chExt cx="6350000" cy="6339840"/>
          </a:xfrm>
        </p:grpSpPr>
        <p:sp>
          <p:nvSpPr>
            <p:cNvPr id="11" name="Freeform 11">
              <a:extLst>
                <a:ext uri="{FF2B5EF4-FFF2-40B4-BE49-F238E27FC236}">
                  <a16:creationId xmlns:a16="http://schemas.microsoft.com/office/drawing/2014/main" id="{978B2272-51E8-9E36-6A65-12C08C940EB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4" name="Group 10">
            <a:extLst>
              <a:ext uri="{FF2B5EF4-FFF2-40B4-BE49-F238E27FC236}">
                <a16:creationId xmlns:a16="http://schemas.microsoft.com/office/drawing/2014/main" id="{417E34AB-C00A-C7AA-ABC3-2C59A9146785}"/>
              </a:ext>
            </a:extLst>
          </p:cNvPr>
          <p:cNvGrpSpPr/>
          <p:nvPr/>
        </p:nvGrpSpPr>
        <p:grpSpPr>
          <a:xfrm rot="10800000">
            <a:off x="16652036" y="2618"/>
            <a:ext cx="1635964" cy="1633346"/>
            <a:chOff x="0" y="0"/>
            <a:chExt cx="6350000" cy="6339840"/>
          </a:xfrm>
        </p:grpSpPr>
        <p:sp>
          <p:nvSpPr>
            <p:cNvPr id="15" name="Freeform 11">
              <a:extLst>
                <a:ext uri="{FF2B5EF4-FFF2-40B4-BE49-F238E27FC236}">
                  <a16:creationId xmlns:a16="http://schemas.microsoft.com/office/drawing/2014/main" id="{7784AC68-3895-B865-DAC9-0D84375B2241}"/>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6" name="Group 10">
            <a:extLst>
              <a:ext uri="{FF2B5EF4-FFF2-40B4-BE49-F238E27FC236}">
                <a16:creationId xmlns:a16="http://schemas.microsoft.com/office/drawing/2014/main" id="{EEE756B7-3AD8-6ED8-61E4-9E6BF219A8AB}"/>
              </a:ext>
            </a:extLst>
          </p:cNvPr>
          <p:cNvGrpSpPr/>
          <p:nvPr/>
        </p:nvGrpSpPr>
        <p:grpSpPr>
          <a:xfrm rot="16200000">
            <a:off x="16653345" y="8649727"/>
            <a:ext cx="1635964" cy="1633346"/>
            <a:chOff x="0" y="0"/>
            <a:chExt cx="6350000" cy="6339840"/>
          </a:xfrm>
        </p:grpSpPr>
        <p:sp>
          <p:nvSpPr>
            <p:cNvPr id="17" name="Freeform 11">
              <a:extLst>
                <a:ext uri="{FF2B5EF4-FFF2-40B4-BE49-F238E27FC236}">
                  <a16:creationId xmlns:a16="http://schemas.microsoft.com/office/drawing/2014/main" id="{F5BFB193-5891-C473-39BC-1B616BEBDF0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29" name="Picture 28">
            <a:extLst>
              <a:ext uri="{FF2B5EF4-FFF2-40B4-BE49-F238E27FC236}">
                <a16:creationId xmlns:a16="http://schemas.microsoft.com/office/drawing/2014/main" id="{5585A334-DB79-CC1D-8498-669E0030253F}"/>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4916588" y="-319865"/>
            <a:ext cx="2606142" cy="2493033"/>
          </a:xfrm>
          <a:prstGeom prst="rect">
            <a:avLst/>
          </a:prstGeom>
        </p:spPr>
      </p:pic>
      <p:sp>
        <p:nvSpPr>
          <p:cNvPr id="7" name="TextBox 6">
            <a:extLst>
              <a:ext uri="{FF2B5EF4-FFF2-40B4-BE49-F238E27FC236}">
                <a16:creationId xmlns:a16="http://schemas.microsoft.com/office/drawing/2014/main" id="{DAFDC821-C8AD-6326-C6A1-5919E6A3D9AC}"/>
              </a:ext>
            </a:extLst>
          </p:cNvPr>
          <p:cNvSpPr txBox="1"/>
          <p:nvPr/>
        </p:nvSpPr>
        <p:spPr>
          <a:xfrm>
            <a:off x="816673" y="2237595"/>
            <a:ext cx="7421578" cy="6129050"/>
          </a:xfrm>
          <a:prstGeom prst="rect">
            <a:avLst/>
          </a:prstGeom>
          <a:noFill/>
        </p:spPr>
        <p:txBody>
          <a:bodyPr wrap="square">
            <a:spAutoFit/>
          </a:bodyPr>
          <a:lstStyle/>
          <a:p>
            <a:pPr>
              <a:lnSpc>
                <a:spcPct val="150000"/>
              </a:lnSpc>
            </a:pPr>
            <a:r>
              <a:rPr lang="en-US" sz="2400" b="1" dirty="0"/>
              <a:t>9. Internal Quality Audit: </a:t>
            </a:r>
          </a:p>
          <a:p>
            <a:pPr>
              <a:lnSpc>
                <a:spcPct val="150000"/>
              </a:lnSpc>
            </a:pPr>
            <a:endParaRPr lang="en-US" sz="2400" b="1" dirty="0"/>
          </a:p>
          <a:p>
            <a:pPr algn="just"/>
            <a:r>
              <a:rPr lang="en-US" sz="2400" dirty="0"/>
              <a:t>An </a:t>
            </a:r>
            <a:r>
              <a:rPr lang="en-US" sz="2400" b="1" dirty="0"/>
              <a:t>Internal Quality Audit</a:t>
            </a:r>
            <a:r>
              <a:rPr lang="en-US" sz="2400" dirty="0"/>
              <a:t> in a Quality Management System (QMS) is a structured, systematic process used to assess and evaluate an organization’s adherence to its established quality management processes, standards, and policies. The goal of an internal audit is to ensure that the QMS is functioning effectively, identifying areas for improvement, and ensuring compliance with internal and external requirements, including regulatory standards and industry best practices.</a:t>
            </a:r>
          </a:p>
          <a:p>
            <a:pPr algn="just"/>
            <a:r>
              <a:rPr lang="en-US" sz="2400" dirty="0"/>
              <a:t>Internal audits are essential for maintaining continuous improvement and ensuring that an organization’s quality management system is robust, efficient, and compliant.</a:t>
            </a:r>
          </a:p>
          <a:p>
            <a:pPr>
              <a:lnSpc>
                <a:spcPct val="150000"/>
              </a:lnSpc>
            </a:pPr>
            <a:endParaRPr lang="en-US" sz="2400" b="1" dirty="0"/>
          </a:p>
        </p:txBody>
      </p:sp>
      <p:sp>
        <p:nvSpPr>
          <p:cNvPr id="6" name="TextBox 5">
            <a:extLst>
              <a:ext uri="{FF2B5EF4-FFF2-40B4-BE49-F238E27FC236}">
                <a16:creationId xmlns:a16="http://schemas.microsoft.com/office/drawing/2014/main" id="{4B94970A-CFC4-5180-9F7F-740FBAE97B8B}"/>
              </a:ext>
            </a:extLst>
          </p:cNvPr>
          <p:cNvSpPr txBox="1"/>
          <p:nvPr/>
        </p:nvSpPr>
        <p:spPr>
          <a:xfrm>
            <a:off x="11330863" y="2558177"/>
            <a:ext cx="5321173" cy="461665"/>
          </a:xfrm>
          <a:prstGeom prst="rect">
            <a:avLst/>
          </a:prstGeom>
          <a:noFill/>
        </p:spPr>
        <p:txBody>
          <a:bodyPr wrap="square">
            <a:spAutoFit/>
          </a:bodyPr>
          <a:lstStyle/>
          <a:p>
            <a:r>
              <a:rPr lang="en-US" sz="2400" b="1" dirty="0"/>
              <a:t>Internal Quality Audit Forms: </a:t>
            </a:r>
          </a:p>
        </p:txBody>
      </p:sp>
      <p:sp>
        <p:nvSpPr>
          <p:cNvPr id="5" name="TextBox 4">
            <a:extLst>
              <a:ext uri="{FF2B5EF4-FFF2-40B4-BE49-F238E27FC236}">
                <a16:creationId xmlns:a16="http://schemas.microsoft.com/office/drawing/2014/main" id="{E422FEA5-0A9E-6356-7E42-67530E7743F9}"/>
              </a:ext>
            </a:extLst>
          </p:cNvPr>
          <p:cNvSpPr txBox="1"/>
          <p:nvPr/>
        </p:nvSpPr>
        <p:spPr>
          <a:xfrm rot="10800000" flipH="1" flipV="1">
            <a:off x="3729861" y="8759252"/>
            <a:ext cx="10888357" cy="1200329"/>
          </a:xfrm>
          <a:prstGeom prst="rect">
            <a:avLst/>
          </a:prstGeom>
          <a:noFill/>
          <a:ln>
            <a:solidFill>
              <a:schemeClr val="tx1"/>
            </a:solidFill>
          </a:ln>
        </p:spPr>
        <p:txBody>
          <a:bodyPr wrap="square" rtlCol="0">
            <a:spAutoFit/>
          </a:bodyPr>
          <a:lstStyle/>
          <a:p>
            <a:r>
              <a:rPr lang="en-IN" sz="2400" b="1" dirty="0"/>
              <a:t>Workflow:</a:t>
            </a:r>
            <a:r>
              <a:rPr lang="en-IN" sz="2400" dirty="0"/>
              <a:t> All types of documents are issued by Quality Assurance department</a:t>
            </a:r>
          </a:p>
          <a:p>
            <a:endParaRPr lang="en-IN" sz="2400" dirty="0"/>
          </a:p>
          <a:p>
            <a:r>
              <a:rPr lang="en-IN" sz="2400" dirty="0"/>
              <a:t> Issue        Generate       Initiate       Review/Approve</a:t>
            </a:r>
          </a:p>
        </p:txBody>
      </p:sp>
      <p:sp>
        <p:nvSpPr>
          <p:cNvPr id="13" name="Arrow: Right 12">
            <a:extLst>
              <a:ext uri="{FF2B5EF4-FFF2-40B4-BE49-F238E27FC236}">
                <a16:creationId xmlns:a16="http://schemas.microsoft.com/office/drawing/2014/main" id="{5DA08F36-E2A8-A80E-BD8C-72B2A0F952D2}"/>
              </a:ext>
            </a:extLst>
          </p:cNvPr>
          <p:cNvSpPr/>
          <p:nvPr/>
        </p:nvSpPr>
        <p:spPr>
          <a:xfrm>
            <a:off x="6371659" y="9670146"/>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Right 17">
            <a:extLst>
              <a:ext uri="{FF2B5EF4-FFF2-40B4-BE49-F238E27FC236}">
                <a16:creationId xmlns:a16="http://schemas.microsoft.com/office/drawing/2014/main" id="{547DFF98-670F-6876-B95D-D60F8AD7A62A}"/>
              </a:ext>
            </a:extLst>
          </p:cNvPr>
          <p:cNvSpPr/>
          <p:nvPr/>
        </p:nvSpPr>
        <p:spPr>
          <a:xfrm>
            <a:off x="4641762" y="9700566"/>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Right 18">
            <a:extLst>
              <a:ext uri="{FF2B5EF4-FFF2-40B4-BE49-F238E27FC236}">
                <a16:creationId xmlns:a16="http://schemas.microsoft.com/office/drawing/2014/main" id="{4188BDA1-17B9-4659-CBA6-9EAE23E19C9A}"/>
              </a:ext>
            </a:extLst>
          </p:cNvPr>
          <p:cNvSpPr/>
          <p:nvPr/>
        </p:nvSpPr>
        <p:spPr>
          <a:xfrm>
            <a:off x="7696200" y="9655419"/>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DBCF29BD-2398-24E0-A65B-DC579767C322}"/>
              </a:ext>
            </a:extLst>
          </p:cNvPr>
          <p:cNvSpPr txBox="1"/>
          <p:nvPr/>
        </p:nvSpPr>
        <p:spPr>
          <a:xfrm>
            <a:off x="11328365" y="3383146"/>
            <a:ext cx="6807235" cy="4467057"/>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US" sz="2400" dirty="0"/>
              <a:t>Internal Quality Audit Schedule</a:t>
            </a:r>
          </a:p>
          <a:p>
            <a:pPr marL="342900" indent="-342900">
              <a:lnSpc>
                <a:spcPct val="150000"/>
              </a:lnSpc>
              <a:buFont typeface="Wingdings" panose="05000000000000000000" pitchFamily="2" charset="2"/>
              <a:buChar char="v"/>
            </a:pPr>
            <a:r>
              <a:rPr lang="en-US" sz="2400" dirty="0"/>
              <a:t>IQA Report</a:t>
            </a:r>
          </a:p>
          <a:p>
            <a:pPr marL="342900" indent="-342900">
              <a:lnSpc>
                <a:spcPct val="150000"/>
              </a:lnSpc>
              <a:buFont typeface="Wingdings" panose="05000000000000000000" pitchFamily="2" charset="2"/>
              <a:buChar char="v"/>
            </a:pPr>
            <a:r>
              <a:rPr lang="en-US" sz="2400" dirty="0"/>
              <a:t>Internal Audit Schedule</a:t>
            </a:r>
          </a:p>
          <a:p>
            <a:pPr marL="342900" indent="-342900">
              <a:lnSpc>
                <a:spcPct val="150000"/>
              </a:lnSpc>
              <a:buFont typeface="Wingdings" panose="05000000000000000000" pitchFamily="2" charset="2"/>
              <a:buChar char="v"/>
            </a:pPr>
            <a:r>
              <a:rPr lang="en-US" sz="2400" dirty="0"/>
              <a:t>IQA Response</a:t>
            </a:r>
          </a:p>
          <a:p>
            <a:pPr marL="342900" indent="-342900">
              <a:lnSpc>
                <a:spcPct val="150000"/>
              </a:lnSpc>
              <a:buFont typeface="Wingdings" panose="05000000000000000000" pitchFamily="2" charset="2"/>
              <a:buChar char="v"/>
            </a:pPr>
            <a:r>
              <a:rPr lang="en-US" sz="2400" dirty="0"/>
              <a:t>List of IQA auditors</a:t>
            </a:r>
          </a:p>
          <a:p>
            <a:pPr marL="342900" indent="-342900">
              <a:lnSpc>
                <a:spcPct val="150000"/>
              </a:lnSpc>
              <a:buFont typeface="Wingdings" panose="05000000000000000000" pitchFamily="2" charset="2"/>
              <a:buChar char="v"/>
            </a:pPr>
            <a:r>
              <a:rPr lang="en-US" sz="2400" dirty="0"/>
              <a:t>Internal Audit Observation Record</a:t>
            </a:r>
          </a:p>
          <a:p>
            <a:pPr marL="342900" indent="-342900">
              <a:lnSpc>
                <a:spcPct val="150000"/>
              </a:lnSpc>
              <a:buFont typeface="Wingdings" panose="05000000000000000000" pitchFamily="2" charset="2"/>
              <a:buChar char="v"/>
            </a:pPr>
            <a:r>
              <a:rPr lang="en-US" sz="2400" dirty="0"/>
              <a:t>Internal Quality Audit Checklist- All departments</a:t>
            </a:r>
          </a:p>
          <a:p>
            <a:pPr marL="342900" indent="-342900">
              <a:lnSpc>
                <a:spcPct val="150000"/>
              </a:lnSpc>
              <a:buFont typeface="Wingdings" panose="05000000000000000000" pitchFamily="2" charset="2"/>
              <a:buChar char="v"/>
            </a:pPr>
            <a:r>
              <a:rPr lang="en-US" sz="2400" dirty="0"/>
              <a:t>Internal audit certificate</a:t>
            </a:r>
          </a:p>
        </p:txBody>
      </p:sp>
    </p:spTree>
    <p:extLst>
      <p:ext uri="{BB962C8B-B14F-4D97-AF65-F5344CB8AC3E}">
        <p14:creationId xmlns:p14="http://schemas.microsoft.com/office/powerpoint/2010/main" val="2755293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0288A-813A-D315-7B44-F680D13B977E}"/>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DA1EF904-6634-2E80-16E8-E41B3D46AC0E}"/>
              </a:ext>
            </a:extLst>
          </p:cNvPr>
          <p:cNvGrpSpPr/>
          <p:nvPr/>
        </p:nvGrpSpPr>
        <p:grpSpPr>
          <a:xfrm>
            <a:off x="0" y="8653654"/>
            <a:ext cx="1635964" cy="1633346"/>
            <a:chOff x="0" y="0"/>
            <a:chExt cx="6350000" cy="6339840"/>
          </a:xfrm>
        </p:grpSpPr>
        <p:sp>
          <p:nvSpPr>
            <p:cNvPr id="9" name="Freeform 9">
              <a:extLst>
                <a:ext uri="{FF2B5EF4-FFF2-40B4-BE49-F238E27FC236}">
                  <a16:creationId xmlns:a16="http://schemas.microsoft.com/office/drawing/2014/main" id="{F01E024B-E0CD-0ACB-5C20-648CEC7F9FE8}"/>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a:extLst>
              <a:ext uri="{FF2B5EF4-FFF2-40B4-BE49-F238E27FC236}">
                <a16:creationId xmlns:a16="http://schemas.microsoft.com/office/drawing/2014/main" id="{F9C27469-6CB5-C9F9-47D6-399C7339FADC}"/>
              </a:ext>
            </a:extLst>
          </p:cNvPr>
          <p:cNvGrpSpPr/>
          <p:nvPr/>
        </p:nvGrpSpPr>
        <p:grpSpPr>
          <a:xfrm rot="5400000">
            <a:off x="-1309" y="1309"/>
            <a:ext cx="1635964" cy="1633346"/>
            <a:chOff x="0" y="0"/>
            <a:chExt cx="6350000" cy="6339840"/>
          </a:xfrm>
        </p:grpSpPr>
        <p:sp>
          <p:nvSpPr>
            <p:cNvPr id="11" name="Freeform 11">
              <a:extLst>
                <a:ext uri="{FF2B5EF4-FFF2-40B4-BE49-F238E27FC236}">
                  <a16:creationId xmlns:a16="http://schemas.microsoft.com/office/drawing/2014/main" id="{FC54C4A6-48D4-B8EC-A588-5475A70B1B7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4" name="Group 10">
            <a:extLst>
              <a:ext uri="{FF2B5EF4-FFF2-40B4-BE49-F238E27FC236}">
                <a16:creationId xmlns:a16="http://schemas.microsoft.com/office/drawing/2014/main" id="{141C5724-04AD-BBB1-2CEB-AEE30669D0B1}"/>
              </a:ext>
            </a:extLst>
          </p:cNvPr>
          <p:cNvGrpSpPr/>
          <p:nvPr/>
        </p:nvGrpSpPr>
        <p:grpSpPr>
          <a:xfrm rot="10800000">
            <a:off x="16652036" y="2618"/>
            <a:ext cx="1635964" cy="1633346"/>
            <a:chOff x="0" y="0"/>
            <a:chExt cx="6350000" cy="6339840"/>
          </a:xfrm>
        </p:grpSpPr>
        <p:sp>
          <p:nvSpPr>
            <p:cNvPr id="15" name="Freeform 11">
              <a:extLst>
                <a:ext uri="{FF2B5EF4-FFF2-40B4-BE49-F238E27FC236}">
                  <a16:creationId xmlns:a16="http://schemas.microsoft.com/office/drawing/2014/main" id="{CD0C2CA9-6A4E-4BC9-59C1-1350B13B5EA9}"/>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6" name="Group 10">
            <a:extLst>
              <a:ext uri="{FF2B5EF4-FFF2-40B4-BE49-F238E27FC236}">
                <a16:creationId xmlns:a16="http://schemas.microsoft.com/office/drawing/2014/main" id="{60C2EAB9-3E37-B29E-FAF5-7CC9AFC68FEE}"/>
              </a:ext>
            </a:extLst>
          </p:cNvPr>
          <p:cNvGrpSpPr/>
          <p:nvPr/>
        </p:nvGrpSpPr>
        <p:grpSpPr>
          <a:xfrm rot="16200000">
            <a:off x="16653345" y="8649727"/>
            <a:ext cx="1635964" cy="1633346"/>
            <a:chOff x="0" y="0"/>
            <a:chExt cx="6350000" cy="6339840"/>
          </a:xfrm>
        </p:grpSpPr>
        <p:sp>
          <p:nvSpPr>
            <p:cNvPr id="17" name="Freeform 11">
              <a:extLst>
                <a:ext uri="{FF2B5EF4-FFF2-40B4-BE49-F238E27FC236}">
                  <a16:creationId xmlns:a16="http://schemas.microsoft.com/office/drawing/2014/main" id="{FD3C7234-3592-CB27-83F6-9F97074D6EF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29" name="Picture 28">
            <a:extLst>
              <a:ext uri="{FF2B5EF4-FFF2-40B4-BE49-F238E27FC236}">
                <a16:creationId xmlns:a16="http://schemas.microsoft.com/office/drawing/2014/main" id="{BF10BCCE-5849-0B61-E5B9-451A8EB35E85}"/>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4916588" y="-319865"/>
            <a:ext cx="2606142" cy="2493033"/>
          </a:xfrm>
          <a:prstGeom prst="rect">
            <a:avLst/>
          </a:prstGeom>
        </p:spPr>
      </p:pic>
      <p:sp>
        <p:nvSpPr>
          <p:cNvPr id="7" name="TextBox 6">
            <a:extLst>
              <a:ext uri="{FF2B5EF4-FFF2-40B4-BE49-F238E27FC236}">
                <a16:creationId xmlns:a16="http://schemas.microsoft.com/office/drawing/2014/main" id="{EC551A14-461E-1DD5-12B5-41255A2E10B8}"/>
              </a:ext>
            </a:extLst>
          </p:cNvPr>
          <p:cNvSpPr txBox="1"/>
          <p:nvPr/>
        </p:nvSpPr>
        <p:spPr>
          <a:xfrm>
            <a:off x="816673" y="2237595"/>
            <a:ext cx="7421578" cy="5575052"/>
          </a:xfrm>
          <a:prstGeom prst="rect">
            <a:avLst/>
          </a:prstGeom>
          <a:noFill/>
        </p:spPr>
        <p:txBody>
          <a:bodyPr wrap="square">
            <a:spAutoFit/>
          </a:bodyPr>
          <a:lstStyle/>
          <a:p>
            <a:pPr>
              <a:lnSpc>
                <a:spcPct val="150000"/>
              </a:lnSpc>
            </a:pPr>
            <a:r>
              <a:rPr lang="en-US" sz="2400" b="1" dirty="0"/>
              <a:t>10. Vendor management: </a:t>
            </a:r>
          </a:p>
          <a:p>
            <a:pPr algn="just">
              <a:lnSpc>
                <a:spcPct val="150000"/>
              </a:lnSpc>
            </a:pPr>
            <a:r>
              <a:rPr lang="en-US" sz="2400" b="1" dirty="0"/>
              <a:t>Vendor Management in a Quality Management System (QMS)</a:t>
            </a:r>
            <a:r>
              <a:rPr lang="en-US" sz="2400" dirty="0"/>
              <a:t> refers to the process of selecting, evaluating, and overseeing suppliers or vendors to ensure that the goods and services they provide meet the required quality standards, regulatory requirements, and business needs. Effective vendor management is crucial in a QMS because the quality of raw materials, components, and outsourced services directly affects the quality of the final product or service.</a:t>
            </a:r>
            <a:endParaRPr lang="en-US" sz="2400" b="1" dirty="0"/>
          </a:p>
        </p:txBody>
      </p:sp>
      <p:sp>
        <p:nvSpPr>
          <p:cNvPr id="6" name="TextBox 5">
            <a:extLst>
              <a:ext uri="{FF2B5EF4-FFF2-40B4-BE49-F238E27FC236}">
                <a16:creationId xmlns:a16="http://schemas.microsoft.com/office/drawing/2014/main" id="{A9CB1F49-8517-5AC7-FF54-0D4F6653C5D6}"/>
              </a:ext>
            </a:extLst>
          </p:cNvPr>
          <p:cNvSpPr txBox="1"/>
          <p:nvPr/>
        </p:nvSpPr>
        <p:spPr>
          <a:xfrm>
            <a:off x="11330863" y="2558177"/>
            <a:ext cx="5321173" cy="461665"/>
          </a:xfrm>
          <a:prstGeom prst="rect">
            <a:avLst/>
          </a:prstGeom>
          <a:noFill/>
        </p:spPr>
        <p:txBody>
          <a:bodyPr wrap="square">
            <a:spAutoFit/>
          </a:bodyPr>
          <a:lstStyle/>
          <a:p>
            <a:r>
              <a:rPr lang="en-US" sz="2400" b="1" dirty="0"/>
              <a:t>Vendor Management Forms: </a:t>
            </a:r>
          </a:p>
        </p:txBody>
      </p:sp>
      <p:sp>
        <p:nvSpPr>
          <p:cNvPr id="5" name="TextBox 4">
            <a:extLst>
              <a:ext uri="{FF2B5EF4-FFF2-40B4-BE49-F238E27FC236}">
                <a16:creationId xmlns:a16="http://schemas.microsoft.com/office/drawing/2014/main" id="{7FB81A44-59E0-19CC-C0F0-580DAC8321CC}"/>
              </a:ext>
            </a:extLst>
          </p:cNvPr>
          <p:cNvSpPr txBox="1"/>
          <p:nvPr/>
        </p:nvSpPr>
        <p:spPr>
          <a:xfrm rot="10800000" flipH="1" flipV="1">
            <a:off x="1156080" y="8837203"/>
            <a:ext cx="10172285" cy="1200329"/>
          </a:xfrm>
          <a:prstGeom prst="rect">
            <a:avLst/>
          </a:prstGeom>
          <a:noFill/>
          <a:ln>
            <a:solidFill>
              <a:schemeClr val="tx1"/>
            </a:solidFill>
          </a:ln>
        </p:spPr>
        <p:txBody>
          <a:bodyPr wrap="square" rtlCol="0">
            <a:spAutoFit/>
          </a:bodyPr>
          <a:lstStyle/>
          <a:p>
            <a:r>
              <a:rPr lang="en-IN" sz="2400" b="1" dirty="0"/>
              <a:t>Workflow:</a:t>
            </a:r>
            <a:r>
              <a:rPr lang="en-IN" sz="2400" dirty="0"/>
              <a:t> All types of documents are issued by Quality Assurance department</a:t>
            </a:r>
          </a:p>
          <a:p>
            <a:endParaRPr lang="en-IN" sz="2400" dirty="0"/>
          </a:p>
          <a:p>
            <a:r>
              <a:rPr lang="en-IN" sz="2400" dirty="0"/>
              <a:t> Issue        Generate       Initiate/Review      Client      Approve</a:t>
            </a:r>
          </a:p>
        </p:txBody>
      </p:sp>
      <p:sp>
        <p:nvSpPr>
          <p:cNvPr id="13" name="Arrow: Right 12">
            <a:extLst>
              <a:ext uri="{FF2B5EF4-FFF2-40B4-BE49-F238E27FC236}">
                <a16:creationId xmlns:a16="http://schemas.microsoft.com/office/drawing/2014/main" id="{EF3E1071-6AB4-0D0C-AF2C-8918258CA702}"/>
              </a:ext>
            </a:extLst>
          </p:cNvPr>
          <p:cNvSpPr/>
          <p:nvPr/>
        </p:nvSpPr>
        <p:spPr>
          <a:xfrm>
            <a:off x="3712472" y="9790153"/>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Right 17">
            <a:extLst>
              <a:ext uri="{FF2B5EF4-FFF2-40B4-BE49-F238E27FC236}">
                <a16:creationId xmlns:a16="http://schemas.microsoft.com/office/drawing/2014/main" id="{2C38E405-E9F3-C5D8-B6CB-643796F459E8}"/>
              </a:ext>
            </a:extLst>
          </p:cNvPr>
          <p:cNvSpPr/>
          <p:nvPr/>
        </p:nvSpPr>
        <p:spPr>
          <a:xfrm>
            <a:off x="2069634" y="9790154"/>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88D3D9E2-713F-0E54-4E16-FABE1FDFD080}"/>
              </a:ext>
            </a:extLst>
          </p:cNvPr>
          <p:cNvSpPr txBox="1"/>
          <p:nvPr/>
        </p:nvSpPr>
        <p:spPr>
          <a:xfrm>
            <a:off x="11328365" y="3383146"/>
            <a:ext cx="6807235" cy="6129050"/>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US" sz="2400" dirty="0"/>
              <a:t>Checklist for Vendor Audit</a:t>
            </a:r>
          </a:p>
          <a:p>
            <a:pPr marL="342900" indent="-342900">
              <a:lnSpc>
                <a:spcPct val="150000"/>
              </a:lnSpc>
              <a:buFont typeface="Wingdings" panose="05000000000000000000" pitchFamily="2" charset="2"/>
              <a:buChar char="v"/>
            </a:pPr>
            <a:r>
              <a:rPr lang="en-US" sz="2400" dirty="0"/>
              <a:t>Vendor Audit Report</a:t>
            </a:r>
          </a:p>
          <a:p>
            <a:pPr marL="342900" indent="-342900">
              <a:lnSpc>
                <a:spcPct val="150000"/>
              </a:lnSpc>
              <a:buFont typeface="Wingdings" panose="05000000000000000000" pitchFamily="2" charset="2"/>
              <a:buChar char="v"/>
            </a:pPr>
            <a:r>
              <a:rPr lang="en-US" sz="2400" dirty="0"/>
              <a:t>Vendor Approval Form </a:t>
            </a:r>
          </a:p>
          <a:p>
            <a:pPr marL="342900" indent="-342900">
              <a:lnSpc>
                <a:spcPct val="150000"/>
              </a:lnSpc>
              <a:buFont typeface="Wingdings" panose="05000000000000000000" pitchFamily="2" charset="2"/>
              <a:buChar char="v"/>
            </a:pPr>
            <a:r>
              <a:rPr lang="en-US" sz="2400" dirty="0"/>
              <a:t>Master Vendor List</a:t>
            </a:r>
          </a:p>
          <a:p>
            <a:pPr marL="342900" indent="-342900">
              <a:lnSpc>
                <a:spcPct val="150000"/>
              </a:lnSpc>
              <a:buFont typeface="Wingdings" panose="05000000000000000000" pitchFamily="2" charset="2"/>
              <a:buChar char="v"/>
            </a:pPr>
            <a:r>
              <a:rPr lang="en-US" sz="2400" dirty="0"/>
              <a:t>Vendor Audit Calendar</a:t>
            </a:r>
          </a:p>
          <a:p>
            <a:pPr marL="342900" indent="-342900">
              <a:lnSpc>
                <a:spcPct val="150000"/>
              </a:lnSpc>
              <a:buFont typeface="Wingdings" panose="05000000000000000000" pitchFamily="2" charset="2"/>
              <a:buChar char="v"/>
            </a:pPr>
            <a:r>
              <a:rPr lang="en-US" sz="2400" dirty="0"/>
              <a:t>Vendor Identification Form</a:t>
            </a:r>
          </a:p>
          <a:p>
            <a:pPr marL="342900" indent="-342900">
              <a:lnSpc>
                <a:spcPct val="150000"/>
              </a:lnSpc>
              <a:buFont typeface="Wingdings" panose="05000000000000000000" pitchFamily="2" charset="2"/>
              <a:buChar char="v"/>
            </a:pPr>
            <a:r>
              <a:rPr lang="en-US" sz="2400" dirty="0"/>
              <a:t>Audit observation sheet</a:t>
            </a:r>
          </a:p>
          <a:p>
            <a:pPr marL="342900" indent="-342900">
              <a:lnSpc>
                <a:spcPct val="150000"/>
              </a:lnSpc>
              <a:buFont typeface="Wingdings" panose="05000000000000000000" pitchFamily="2" charset="2"/>
              <a:buChar char="v"/>
            </a:pPr>
            <a:r>
              <a:rPr lang="en-US" sz="2400" dirty="0"/>
              <a:t>Audit Questionnaire for Third Party Depots</a:t>
            </a:r>
          </a:p>
          <a:p>
            <a:pPr marL="342900" indent="-342900">
              <a:lnSpc>
                <a:spcPct val="150000"/>
              </a:lnSpc>
              <a:buFont typeface="Wingdings" panose="05000000000000000000" pitchFamily="2" charset="2"/>
              <a:buChar char="v"/>
            </a:pPr>
            <a:r>
              <a:rPr lang="en-US" sz="2400" dirty="0"/>
              <a:t>Third Party Depot Approval Certificate</a:t>
            </a:r>
          </a:p>
          <a:p>
            <a:pPr marL="342900" indent="-342900">
              <a:lnSpc>
                <a:spcPct val="150000"/>
              </a:lnSpc>
              <a:buFont typeface="Wingdings" panose="05000000000000000000" pitchFamily="2" charset="2"/>
              <a:buChar char="v"/>
            </a:pPr>
            <a:r>
              <a:rPr lang="en-US" sz="2400" dirty="0"/>
              <a:t>Master Depot List</a:t>
            </a:r>
          </a:p>
          <a:p>
            <a:pPr marL="342900" indent="-342900">
              <a:lnSpc>
                <a:spcPct val="150000"/>
              </a:lnSpc>
              <a:buFont typeface="Wingdings" panose="05000000000000000000" pitchFamily="2" charset="2"/>
              <a:buChar char="v"/>
            </a:pPr>
            <a:r>
              <a:rPr lang="en-US" sz="2400" dirty="0"/>
              <a:t>Requalification Schedule for Third Party Depots</a:t>
            </a:r>
          </a:p>
        </p:txBody>
      </p:sp>
      <p:sp>
        <p:nvSpPr>
          <p:cNvPr id="2" name="Arrow: Right 1">
            <a:extLst>
              <a:ext uri="{FF2B5EF4-FFF2-40B4-BE49-F238E27FC236}">
                <a16:creationId xmlns:a16="http://schemas.microsoft.com/office/drawing/2014/main" id="{EF2DF8D5-34EC-1A4C-0F9A-7829361F0861}"/>
              </a:ext>
            </a:extLst>
          </p:cNvPr>
          <p:cNvSpPr/>
          <p:nvPr/>
        </p:nvSpPr>
        <p:spPr>
          <a:xfrm>
            <a:off x="6121316" y="9767870"/>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Arrow: Right 2">
            <a:extLst>
              <a:ext uri="{FF2B5EF4-FFF2-40B4-BE49-F238E27FC236}">
                <a16:creationId xmlns:a16="http://schemas.microsoft.com/office/drawing/2014/main" id="{24F00EF3-6034-CFDB-C240-CD447CC098CE}"/>
              </a:ext>
            </a:extLst>
          </p:cNvPr>
          <p:cNvSpPr/>
          <p:nvPr/>
        </p:nvSpPr>
        <p:spPr>
          <a:xfrm>
            <a:off x="7162800" y="9767870"/>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5871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3C141-DA9E-D7BD-8255-607BE66ACAC9}"/>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8A22F454-4419-F2B6-9067-0C53600A3A54}"/>
              </a:ext>
            </a:extLst>
          </p:cNvPr>
          <p:cNvGrpSpPr/>
          <p:nvPr/>
        </p:nvGrpSpPr>
        <p:grpSpPr>
          <a:xfrm>
            <a:off x="0" y="8653654"/>
            <a:ext cx="1635964" cy="1633346"/>
            <a:chOff x="0" y="0"/>
            <a:chExt cx="6350000" cy="6339840"/>
          </a:xfrm>
        </p:grpSpPr>
        <p:sp>
          <p:nvSpPr>
            <p:cNvPr id="9" name="Freeform 9">
              <a:extLst>
                <a:ext uri="{FF2B5EF4-FFF2-40B4-BE49-F238E27FC236}">
                  <a16:creationId xmlns:a16="http://schemas.microsoft.com/office/drawing/2014/main" id="{F0B91A56-1F17-7765-A4A9-9023115CCF4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a:extLst>
              <a:ext uri="{FF2B5EF4-FFF2-40B4-BE49-F238E27FC236}">
                <a16:creationId xmlns:a16="http://schemas.microsoft.com/office/drawing/2014/main" id="{7B33EBD1-B25E-F777-0DFA-21481A6820BB}"/>
              </a:ext>
            </a:extLst>
          </p:cNvPr>
          <p:cNvGrpSpPr/>
          <p:nvPr/>
        </p:nvGrpSpPr>
        <p:grpSpPr>
          <a:xfrm rot="5400000">
            <a:off x="-1309" y="1309"/>
            <a:ext cx="1635964" cy="1633346"/>
            <a:chOff x="0" y="0"/>
            <a:chExt cx="6350000" cy="6339840"/>
          </a:xfrm>
        </p:grpSpPr>
        <p:sp>
          <p:nvSpPr>
            <p:cNvPr id="11" name="Freeform 11">
              <a:extLst>
                <a:ext uri="{FF2B5EF4-FFF2-40B4-BE49-F238E27FC236}">
                  <a16:creationId xmlns:a16="http://schemas.microsoft.com/office/drawing/2014/main" id="{46EF0996-D256-5F9B-BAC2-E01D236F41CF}"/>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4" name="Group 10">
            <a:extLst>
              <a:ext uri="{FF2B5EF4-FFF2-40B4-BE49-F238E27FC236}">
                <a16:creationId xmlns:a16="http://schemas.microsoft.com/office/drawing/2014/main" id="{137EA2E1-B1D3-41BE-45DE-0C3BB00AA908}"/>
              </a:ext>
            </a:extLst>
          </p:cNvPr>
          <p:cNvGrpSpPr/>
          <p:nvPr/>
        </p:nvGrpSpPr>
        <p:grpSpPr>
          <a:xfrm rot="10800000">
            <a:off x="16652036" y="2618"/>
            <a:ext cx="1635964" cy="1633346"/>
            <a:chOff x="0" y="0"/>
            <a:chExt cx="6350000" cy="6339840"/>
          </a:xfrm>
        </p:grpSpPr>
        <p:sp>
          <p:nvSpPr>
            <p:cNvPr id="15" name="Freeform 11">
              <a:extLst>
                <a:ext uri="{FF2B5EF4-FFF2-40B4-BE49-F238E27FC236}">
                  <a16:creationId xmlns:a16="http://schemas.microsoft.com/office/drawing/2014/main" id="{AD474622-0AA0-277E-E93E-AC421D246CFA}"/>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6" name="Group 10">
            <a:extLst>
              <a:ext uri="{FF2B5EF4-FFF2-40B4-BE49-F238E27FC236}">
                <a16:creationId xmlns:a16="http://schemas.microsoft.com/office/drawing/2014/main" id="{19735B1A-7641-BBCF-2083-28740EF79746}"/>
              </a:ext>
            </a:extLst>
          </p:cNvPr>
          <p:cNvGrpSpPr/>
          <p:nvPr/>
        </p:nvGrpSpPr>
        <p:grpSpPr>
          <a:xfrm rot="16200000">
            <a:off x="16653345" y="8649727"/>
            <a:ext cx="1635964" cy="1633346"/>
            <a:chOff x="0" y="0"/>
            <a:chExt cx="6350000" cy="6339840"/>
          </a:xfrm>
        </p:grpSpPr>
        <p:sp>
          <p:nvSpPr>
            <p:cNvPr id="17" name="Freeform 11">
              <a:extLst>
                <a:ext uri="{FF2B5EF4-FFF2-40B4-BE49-F238E27FC236}">
                  <a16:creationId xmlns:a16="http://schemas.microsoft.com/office/drawing/2014/main" id="{947A66BC-11E0-E25F-D31D-46C59D4B2015}"/>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29" name="Picture 28">
            <a:extLst>
              <a:ext uri="{FF2B5EF4-FFF2-40B4-BE49-F238E27FC236}">
                <a16:creationId xmlns:a16="http://schemas.microsoft.com/office/drawing/2014/main" id="{8144DCCB-7B45-92AE-137A-48AFC677AEC9}"/>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4916588" y="-319865"/>
            <a:ext cx="2606142" cy="2493033"/>
          </a:xfrm>
          <a:prstGeom prst="rect">
            <a:avLst/>
          </a:prstGeom>
        </p:spPr>
      </p:pic>
      <p:sp>
        <p:nvSpPr>
          <p:cNvPr id="7" name="TextBox 6">
            <a:extLst>
              <a:ext uri="{FF2B5EF4-FFF2-40B4-BE49-F238E27FC236}">
                <a16:creationId xmlns:a16="http://schemas.microsoft.com/office/drawing/2014/main" id="{12BD9C28-55E7-9554-67A7-B5F8565BDB57}"/>
              </a:ext>
            </a:extLst>
          </p:cNvPr>
          <p:cNvSpPr txBox="1"/>
          <p:nvPr/>
        </p:nvSpPr>
        <p:spPr>
          <a:xfrm>
            <a:off x="816672" y="2237595"/>
            <a:ext cx="8183275" cy="6683048"/>
          </a:xfrm>
          <a:prstGeom prst="rect">
            <a:avLst/>
          </a:prstGeom>
          <a:noFill/>
        </p:spPr>
        <p:txBody>
          <a:bodyPr wrap="square">
            <a:spAutoFit/>
          </a:bodyPr>
          <a:lstStyle/>
          <a:p>
            <a:pPr>
              <a:lnSpc>
                <a:spcPct val="150000"/>
              </a:lnSpc>
            </a:pPr>
            <a:r>
              <a:rPr lang="en-US" sz="2400" b="1" dirty="0"/>
              <a:t>11. Document Issuance &amp; Accountability Record : </a:t>
            </a:r>
          </a:p>
          <a:p>
            <a:pPr algn="just">
              <a:lnSpc>
                <a:spcPct val="150000"/>
              </a:lnSpc>
            </a:pPr>
            <a:r>
              <a:rPr lang="en-US" sz="2400" b="1" dirty="0"/>
              <a:t>Document Issuance &amp; Accountability Record in a QMS System</a:t>
            </a:r>
            <a:r>
              <a:rPr lang="en-US" sz="2400" dirty="0"/>
              <a:t> refers to the process of controlling and managing the creation, distribution, access, and revision of critical documents within the Quality Management System (QMS). This process ensures that all individuals who need access to the documentation (e.g., quality procedures, policies, work instructions, forms, etc.) are accountable for its receipt, understanding, and proper use. Proper document control is essential for maintaining compliance with regulatory standards, ensuring process consistency, and maintaining the integrity of the QMS.</a:t>
            </a:r>
            <a:endParaRPr lang="en-US" sz="2400" b="1" dirty="0"/>
          </a:p>
          <a:p>
            <a:pPr>
              <a:lnSpc>
                <a:spcPct val="150000"/>
              </a:lnSpc>
            </a:pPr>
            <a:endParaRPr lang="en-US" sz="2400" b="1" dirty="0"/>
          </a:p>
        </p:txBody>
      </p:sp>
      <p:sp>
        <p:nvSpPr>
          <p:cNvPr id="6" name="TextBox 5">
            <a:extLst>
              <a:ext uri="{FF2B5EF4-FFF2-40B4-BE49-F238E27FC236}">
                <a16:creationId xmlns:a16="http://schemas.microsoft.com/office/drawing/2014/main" id="{92381AA3-067D-7764-7DF8-3F12A700C53F}"/>
              </a:ext>
            </a:extLst>
          </p:cNvPr>
          <p:cNvSpPr txBox="1"/>
          <p:nvPr/>
        </p:nvSpPr>
        <p:spPr>
          <a:xfrm>
            <a:off x="11330863" y="2558177"/>
            <a:ext cx="5321173" cy="830997"/>
          </a:xfrm>
          <a:prstGeom prst="rect">
            <a:avLst/>
          </a:prstGeom>
          <a:noFill/>
        </p:spPr>
        <p:txBody>
          <a:bodyPr wrap="square">
            <a:spAutoFit/>
          </a:bodyPr>
          <a:lstStyle/>
          <a:p>
            <a:r>
              <a:rPr lang="en-US" sz="2400" b="1" dirty="0"/>
              <a:t>Document Issuance &amp; Accountability Record Forms: </a:t>
            </a:r>
          </a:p>
        </p:txBody>
      </p:sp>
      <p:sp>
        <p:nvSpPr>
          <p:cNvPr id="5" name="TextBox 4">
            <a:extLst>
              <a:ext uri="{FF2B5EF4-FFF2-40B4-BE49-F238E27FC236}">
                <a16:creationId xmlns:a16="http://schemas.microsoft.com/office/drawing/2014/main" id="{D197D953-1619-5171-8A5B-674478AB1650}"/>
              </a:ext>
            </a:extLst>
          </p:cNvPr>
          <p:cNvSpPr txBox="1"/>
          <p:nvPr/>
        </p:nvSpPr>
        <p:spPr>
          <a:xfrm rot="10800000" flipH="1" flipV="1">
            <a:off x="3729861" y="9128584"/>
            <a:ext cx="10888357" cy="461665"/>
          </a:xfrm>
          <a:prstGeom prst="rect">
            <a:avLst/>
          </a:prstGeom>
          <a:noFill/>
          <a:ln>
            <a:solidFill>
              <a:schemeClr val="tx1"/>
            </a:solidFill>
          </a:ln>
        </p:spPr>
        <p:txBody>
          <a:bodyPr wrap="square" rtlCol="0">
            <a:spAutoFit/>
          </a:bodyPr>
          <a:lstStyle/>
          <a:p>
            <a:r>
              <a:rPr lang="en-IN" sz="2400" b="1" dirty="0"/>
              <a:t>Workflow:</a:t>
            </a:r>
            <a:r>
              <a:rPr lang="en-IN" sz="2400" dirty="0"/>
              <a:t> All types of documents are issued by Quality Assurance department</a:t>
            </a:r>
          </a:p>
        </p:txBody>
      </p:sp>
      <p:sp>
        <p:nvSpPr>
          <p:cNvPr id="20" name="TextBox 19">
            <a:extLst>
              <a:ext uri="{FF2B5EF4-FFF2-40B4-BE49-F238E27FC236}">
                <a16:creationId xmlns:a16="http://schemas.microsoft.com/office/drawing/2014/main" id="{49DC2B7D-7E3B-3750-F70C-58DB48E4B112}"/>
              </a:ext>
            </a:extLst>
          </p:cNvPr>
          <p:cNvSpPr txBox="1"/>
          <p:nvPr/>
        </p:nvSpPr>
        <p:spPr>
          <a:xfrm>
            <a:off x="11328365" y="3383146"/>
            <a:ext cx="6807235" cy="1143070"/>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US" sz="2400"/>
              <a:t>Document Issuance Request</a:t>
            </a:r>
          </a:p>
          <a:p>
            <a:pPr marL="342900" indent="-342900">
              <a:lnSpc>
                <a:spcPct val="150000"/>
              </a:lnSpc>
              <a:buFont typeface="Wingdings" panose="05000000000000000000" pitchFamily="2" charset="2"/>
              <a:buChar char="v"/>
            </a:pPr>
            <a:r>
              <a:rPr lang="en-US" sz="2400"/>
              <a:t>Document Accountability Log</a:t>
            </a:r>
            <a:endParaRPr lang="en-US" sz="2400" dirty="0"/>
          </a:p>
        </p:txBody>
      </p:sp>
    </p:spTree>
    <p:extLst>
      <p:ext uri="{BB962C8B-B14F-4D97-AF65-F5344CB8AC3E}">
        <p14:creationId xmlns:p14="http://schemas.microsoft.com/office/powerpoint/2010/main" val="4007841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9709C-817F-6E87-09FC-FF176A9AFC06}"/>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4300A271-2FA0-885D-F962-7DEEBEE6B213}"/>
              </a:ext>
            </a:extLst>
          </p:cNvPr>
          <p:cNvGrpSpPr/>
          <p:nvPr/>
        </p:nvGrpSpPr>
        <p:grpSpPr>
          <a:xfrm>
            <a:off x="0" y="8653654"/>
            <a:ext cx="1635964" cy="1633346"/>
            <a:chOff x="0" y="0"/>
            <a:chExt cx="6350000" cy="6339840"/>
          </a:xfrm>
        </p:grpSpPr>
        <p:sp>
          <p:nvSpPr>
            <p:cNvPr id="9" name="Freeform 9">
              <a:extLst>
                <a:ext uri="{FF2B5EF4-FFF2-40B4-BE49-F238E27FC236}">
                  <a16:creationId xmlns:a16="http://schemas.microsoft.com/office/drawing/2014/main" id="{C43A35CA-C420-F8C0-15C5-E2C93BFE8ED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a:extLst>
              <a:ext uri="{FF2B5EF4-FFF2-40B4-BE49-F238E27FC236}">
                <a16:creationId xmlns:a16="http://schemas.microsoft.com/office/drawing/2014/main" id="{DC4F2F63-1A78-6C51-E78A-A759272254BA}"/>
              </a:ext>
            </a:extLst>
          </p:cNvPr>
          <p:cNvGrpSpPr/>
          <p:nvPr/>
        </p:nvGrpSpPr>
        <p:grpSpPr>
          <a:xfrm rot="5400000">
            <a:off x="-1309" y="1309"/>
            <a:ext cx="1635964" cy="1633346"/>
            <a:chOff x="0" y="0"/>
            <a:chExt cx="6350000" cy="6339840"/>
          </a:xfrm>
        </p:grpSpPr>
        <p:sp>
          <p:nvSpPr>
            <p:cNvPr id="11" name="Freeform 11">
              <a:extLst>
                <a:ext uri="{FF2B5EF4-FFF2-40B4-BE49-F238E27FC236}">
                  <a16:creationId xmlns:a16="http://schemas.microsoft.com/office/drawing/2014/main" id="{E408796B-079E-9067-3B71-72A5C5EADE2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4" name="Group 10">
            <a:extLst>
              <a:ext uri="{FF2B5EF4-FFF2-40B4-BE49-F238E27FC236}">
                <a16:creationId xmlns:a16="http://schemas.microsoft.com/office/drawing/2014/main" id="{C3340BA8-B778-19E5-5BE6-AD6A2A115246}"/>
              </a:ext>
            </a:extLst>
          </p:cNvPr>
          <p:cNvGrpSpPr/>
          <p:nvPr/>
        </p:nvGrpSpPr>
        <p:grpSpPr>
          <a:xfrm rot="10800000">
            <a:off x="16652036" y="2618"/>
            <a:ext cx="1635964" cy="1633346"/>
            <a:chOff x="0" y="0"/>
            <a:chExt cx="6350000" cy="6339840"/>
          </a:xfrm>
        </p:grpSpPr>
        <p:sp>
          <p:nvSpPr>
            <p:cNvPr id="15" name="Freeform 11">
              <a:extLst>
                <a:ext uri="{FF2B5EF4-FFF2-40B4-BE49-F238E27FC236}">
                  <a16:creationId xmlns:a16="http://schemas.microsoft.com/office/drawing/2014/main" id="{C6690828-9A56-192E-36D1-856856A4E8C5}"/>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6" name="Group 10">
            <a:extLst>
              <a:ext uri="{FF2B5EF4-FFF2-40B4-BE49-F238E27FC236}">
                <a16:creationId xmlns:a16="http://schemas.microsoft.com/office/drawing/2014/main" id="{93C06A94-B26B-31E2-0148-2BA09DB90503}"/>
              </a:ext>
            </a:extLst>
          </p:cNvPr>
          <p:cNvGrpSpPr/>
          <p:nvPr/>
        </p:nvGrpSpPr>
        <p:grpSpPr>
          <a:xfrm rot="16200000">
            <a:off x="16653345" y="8649727"/>
            <a:ext cx="1635964" cy="1633346"/>
            <a:chOff x="0" y="0"/>
            <a:chExt cx="6350000" cy="6339840"/>
          </a:xfrm>
        </p:grpSpPr>
        <p:sp>
          <p:nvSpPr>
            <p:cNvPr id="17" name="Freeform 11">
              <a:extLst>
                <a:ext uri="{FF2B5EF4-FFF2-40B4-BE49-F238E27FC236}">
                  <a16:creationId xmlns:a16="http://schemas.microsoft.com/office/drawing/2014/main" id="{37C3C13B-2FA8-16A0-589D-44B691B8EC33}"/>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29" name="Picture 28">
            <a:extLst>
              <a:ext uri="{FF2B5EF4-FFF2-40B4-BE49-F238E27FC236}">
                <a16:creationId xmlns:a16="http://schemas.microsoft.com/office/drawing/2014/main" id="{B573CC41-A432-6BBC-6730-8DF29B7209EA}"/>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4916588" y="-319865"/>
            <a:ext cx="2606142" cy="2493033"/>
          </a:xfrm>
          <a:prstGeom prst="rect">
            <a:avLst/>
          </a:prstGeom>
        </p:spPr>
      </p:pic>
      <p:sp>
        <p:nvSpPr>
          <p:cNvPr id="7" name="TextBox 6">
            <a:extLst>
              <a:ext uri="{FF2B5EF4-FFF2-40B4-BE49-F238E27FC236}">
                <a16:creationId xmlns:a16="http://schemas.microsoft.com/office/drawing/2014/main" id="{996EB4F5-B886-0F32-C918-2BA595BDB6AA}"/>
              </a:ext>
            </a:extLst>
          </p:cNvPr>
          <p:cNvSpPr txBox="1"/>
          <p:nvPr/>
        </p:nvSpPr>
        <p:spPr>
          <a:xfrm>
            <a:off x="816673" y="2237595"/>
            <a:ext cx="7421578" cy="6498382"/>
          </a:xfrm>
          <a:prstGeom prst="rect">
            <a:avLst/>
          </a:prstGeom>
          <a:noFill/>
        </p:spPr>
        <p:txBody>
          <a:bodyPr wrap="square">
            <a:spAutoFit/>
          </a:bodyPr>
          <a:lstStyle/>
          <a:p>
            <a:pPr>
              <a:lnSpc>
                <a:spcPct val="150000"/>
              </a:lnSpc>
            </a:pPr>
            <a:r>
              <a:rPr lang="en-US" sz="2400" b="1" dirty="0"/>
              <a:t>12. Management Review Meeting Procedure : </a:t>
            </a:r>
          </a:p>
          <a:p>
            <a:pPr algn="just">
              <a:lnSpc>
                <a:spcPct val="150000"/>
              </a:lnSpc>
            </a:pPr>
            <a:endParaRPr lang="en-US" sz="2400" b="1" dirty="0"/>
          </a:p>
          <a:p>
            <a:pPr algn="just"/>
            <a:r>
              <a:rPr lang="en-US" sz="2400" b="1" dirty="0"/>
              <a:t>Management Review Meeting Procedure in a Quality Management System (QMS)</a:t>
            </a:r>
            <a:r>
              <a:rPr lang="en-US" sz="2400" dirty="0"/>
              <a:t> is a structured process that ensures top management regularly evaluates the performance and effectiveness of the QMS. It provides an opportunity for senior leadership to assess whether the QMS is achieving its objectives, identify areas for improvement, and ensure that it remains aligned with organizational goals, industry regulations, and customer requirements.</a:t>
            </a:r>
          </a:p>
          <a:p>
            <a:pPr algn="just"/>
            <a:r>
              <a:rPr lang="en-US" sz="2400" dirty="0"/>
              <a:t>The Management Review meeting is typically required by quality standards such as </a:t>
            </a:r>
            <a:r>
              <a:rPr lang="en-US" sz="2400" b="1" dirty="0"/>
              <a:t>ISO 9001</a:t>
            </a:r>
            <a:r>
              <a:rPr lang="en-US" sz="2400" dirty="0"/>
              <a:t> (Quality Management Systems) and serves as an essential part of continuous improvement.</a:t>
            </a:r>
          </a:p>
          <a:p>
            <a:pPr>
              <a:lnSpc>
                <a:spcPct val="150000"/>
              </a:lnSpc>
            </a:pPr>
            <a:endParaRPr lang="en-US" sz="2400" b="1" dirty="0"/>
          </a:p>
        </p:txBody>
      </p:sp>
      <p:sp>
        <p:nvSpPr>
          <p:cNvPr id="6" name="TextBox 5">
            <a:extLst>
              <a:ext uri="{FF2B5EF4-FFF2-40B4-BE49-F238E27FC236}">
                <a16:creationId xmlns:a16="http://schemas.microsoft.com/office/drawing/2014/main" id="{A8E65822-4529-9178-29F3-6A3A4501EAAD}"/>
              </a:ext>
            </a:extLst>
          </p:cNvPr>
          <p:cNvSpPr txBox="1"/>
          <p:nvPr/>
        </p:nvSpPr>
        <p:spPr>
          <a:xfrm>
            <a:off x="11330863" y="2558177"/>
            <a:ext cx="5321173" cy="830997"/>
          </a:xfrm>
          <a:prstGeom prst="rect">
            <a:avLst/>
          </a:prstGeom>
          <a:noFill/>
        </p:spPr>
        <p:txBody>
          <a:bodyPr wrap="square">
            <a:spAutoFit/>
          </a:bodyPr>
          <a:lstStyle/>
          <a:p>
            <a:r>
              <a:rPr lang="en-US" sz="2400" b="1" dirty="0"/>
              <a:t>Management Review Meeting Procedure Forms: </a:t>
            </a:r>
          </a:p>
        </p:txBody>
      </p:sp>
      <p:sp>
        <p:nvSpPr>
          <p:cNvPr id="5" name="TextBox 4">
            <a:extLst>
              <a:ext uri="{FF2B5EF4-FFF2-40B4-BE49-F238E27FC236}">
                <a16:creationId xmlns:a16="http://schemas.microsoft.com/office/drawing/2014/main" id="{96DDBD7C-E890-9228-768F-B76F46E0AD24}"/>
              </a:ext>
            </a:extLst>
          </p:cNvPr>
          <p:cNvSpPr txBox="1"/>
          <p:nvPr/>
        </p:nvSpPr>
        <p:spPr>
          <a:xfrm rot="10800000" flipH="1" flipV="1">
            <a:off x="3729861" y="8759252"/>
            <a:ext cx="10888357" cy="1200329"/>
          </a:xfrm>
          <a:prstGeom prst="rect">
            <a:avLst/>
          </a:prstGeom>
          <a:noFill/>
          <a:ln>
            <a:solidFill>
              <a:schemeClr val="tx1"/>
            </a:solidFill>
          </a:ln>
        </p:spPr>
        <p:txBody>
          <a:bodyPr wrap="square" rtlCol="0">
            <a:spAutoFit/>
          </a:bodyPr>
          <a:lstStyle/>
          <a:p>
            <a:r>
              <a:rPr lang="en-IN" sz="2400" b="1" dirty="0"/>
              <a:t>Workflow:</a:t>
            </a:r>
            <a:r>
              <a:rPr lang="en-IN" sz="2400" dirty="0"/>
              <a:t> All types of documents are issued by Quality Assurance department</a:t>
            </a:r>
          </a:p>
          <a:p>
            <a:endParaRPr lang="en-IN" sz="2400" dirty="0"/>
          </a:p>
          <a:p>
            <a:r>
              <a:rPr lang="en-IN" sz="2400" dirty="0"/>
              <a:t> Issue        Generate       Initiate       Review/Approve</a:t>
            </a:r>
          </a:p>
        </p:txBody>
      </p:sp>
      <p:sp>
        <p:nvSpPr>
          <p:cNvPr id="13" name="Arrow: Right 12">
            <a:extLst>
              <a:ext uri="{FF2B5EF4-FFF2-40B4-BE49-F238E27FC236}">
                <a16:creationId xmlns:a16="http://schemas.microsoft.com/office/drawing/2014/main" id="{A61D3FB7-7181-6A12-44EA-978CDC1531F2}"/>
              </a:ext>
            </a:extLst>
          </p:cNvPr>
          <p:cNvSpPr/>
          <p:nvPr/>
        </p:nvSpPr>
        <p:spPr>
          <a:xfrm>
            <a:off x="6371659" y="9670146"/>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Right 17">
            <a:extLst>
              <a:ext uri="{FF2B5EF4-FFF2-40B4-BE49-F238E27FC236}">
                <a16:creationId xmlns:a16="http://schemas.microsoft.com/office/drawing/2014/main" id="{B20B2D24-4CB2-B075-4359-8C9DC896C7D4}"/>
              </a:ext>
            </a:extLst>
          </p:cNvPr>
          <p:cNvSpPr/>
          <p:nvPr/>
        </p:nvSpPr>
        <p:spPr>
          <a:xfrm>
            <a:off x="4641762" y="9700566"/>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Right 18">
            <a:extLst>
              <a:ext uri="{FF2B5EF4-FFF2-40B4-BE49-F238E27FC236}">
                <a16:creationId xmlns:a16="http://schemas.microsoft.com/office/drawing/2014/main" id="{356020B0-DE2A-43C7-E063-4F30DB2406B2}"/>
              </a:ext>
            </a:extLst>
          </p:cNvPr>
          <p:cNvSpPr/>
          <p:nvPr/>
        </p:nvSpPr>
        <p:spPr>
          <a:xfrm>
            <a:off x="7696200" y="9655419"/>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767AA9DD-C176-4297-5BA8-BB1C7E0FB1E5}"/>
              </a:ext>
            </a:extLst>
          </p:cNvPr>
          <p:cNvSpPr txBox="1"/>
          <p:nvPr/>
        </p:nvSpPr>
        <p:spPr>
          <a:xfrm>
            <a:off x="11328365" y="3383146"/>
            <a:ext cx="6807235" cy="2251065"/>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US" sz="2400"/>
              <a:t>Minutes of the Meeting for Management Review Meeting      </a:t>
            </a:r>
          </a:p>
          <a:p>
            <a:pPr marL="342900" indent="-342900">
              <a:lnSpc>
                <a:spcPct val="150000"/>
              </a:lnSpc>
              <a:buFont typeface="Wingdings" panose="05000000000000000000" pitchFamily="2" charset="2"/>
              <a:buChar char="v"/>
            </a:pPr>
            <a:r>
              <a:rPr lang="en-US" sz="2400"/>
              <a:t>Quality Objective Plan</a:t>
            </a:r>
          </a:p>
          <a:p>
            <a:pPr marL="342900" indent="-342900">
              <a:lnSpc>
                <a:spcPct val="150000"/>
              </a:lnSpc>
              <a:buFont typeface="Wingdings" panose="05000000000000000000" pitchFamily="2" charset="2"/>
              <a:buChar char="v"/>
            </a:pPr>
            <a:r>
              <a:rPr lang="en-US" sz="2400"/>
              <a:t>Quality Objective Report</a:t>
            </a:r>
            <a:endParaRPr lang="en-US" sz="2400" dirty="0"/>
          </a:p>
        </p:txBody>
      </p:sp>
    </p:spTree>
    <p:extLst>
      <p:ext uri="{BB962C8B-B14F-4D97-AF65-F5344CB8AC3E}">
        <p14:creationId xmlns:p14="http://schemas.microsoft.com/office/powerpoint/2010/main" val="1756630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51BB6-3029-F08A-648F-11A320FAABBA}"/>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60A69D8E-66B2-251C-014B-2429FBB13F15}"/>
              </a:ext>
            </a:extLst>
          </p:cNvPr>
          <p:cNvGrpSpPr/>
          <p:nvPr/>
        </p:nvGrpSpPr>
        <p:grpSpPr>
          <a:xfrm>
            <a:off x="0" y="8653654"/>
            <a:ext cx="1635964" cy="1633346"/>
            <a:chOff x="0" y="0"/>
            <a:chExt cx="6350000" cy="6339840"/>
          </a:xfrm>
        </p:grpSpPr>
        <p:sp>
          <p:nvSpPr>
            <p:cNvPr id="9" name="Freeform 9">
              <a:extLst>
                <a:ext uri="{FF2B5EF4-FFF2-40B4-BE49-F238E27FC236}">
                  <a16:creationId xmlns:a16="http://schemas.microsoft.com/office/drawing/2014/main" id="{A756B915-5918-9433-24B9-6CEBEF584D7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a:extLst>
              <a:ext uri="{FF2B5EF4-FFF2-40B4-BE49-F238E27FC236}">
                <a16:creationId xmlns:a16="http://schemas.microsoft.com/office/drawing/2014/main" id="{F61D5112-C7E9-DC1F-7BDE-D917EDF44C28}"/>
              </a:ext>
            </a:extLst>
          </p:cNvPr>
          <p:cNvGrpSpPr/>
          <p:nvPr/>
        </p:nvGrpSpPr>
        <p:grpSpPr>
          <a:xfrm rot="5400000">
            <a:off x="-1309" y="1309"/>
            <a:ext cx="1635964" cy="1633346"/>
            <a:chOff x="0" y="0"/>
            <a:chExt cx="6350000" cy="6339840"/>
          </a:xfrm>
        </p:grpSpPr>
        <p:sp>
          <p:nvSpPr>
            <p:cNvPr id="11" name="Freeform 11">
              <a:extLst>
                <a:ext uri="{FF2B5EF4-FFF2-40B4-BE49-F238E27FC236}">
                  <a16:creationId xmlns:a16="http://schemas.microsoft.com/office/drawing/2014/main" id="{372E4B90-0A22-029C-7589-36A4A705B144}"/>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4" name="Group 10">
            <a:extLst>
              <a:ext uri="{FF2B5EF4-FFF2-40B4-BE49-F238E27FC236}">
                <a16:creationId xmlns:a16="http://schemas.microsoft.com/office/drawing/2014/main" id="{C8648EAE-881B-B459-083B-BEC22AA40A99}"/>
              </a:ext>
            </a:extLst>
          </p:cNvPr>
          <p:cNvGrpSpPr/>
          <p:nvPr/>
        </p:nvGrpSpPr>
        <p:grpSpPr>
          <a:xfrm rot="10800000">
            <a:off x="16652036" y="2618"/>
            <a:ext cx="1635964" cy="1633346"/>
            <a:chOff x="0" y="0"/>
            <a:chExt cx="6350000" cy="6339840"/>
          </a:xfrm>
        </p:grpSpPr>
        <p:sp>
          <p:nvSpPr>
            <p:cNvPr id="15" name="Freeform 11">
              <a:extLst>
                <a:ext uri="{FF2B5EF4-FFF2-40B4-BE49-F238E27FC236}">
                  <a16:creationId xmlns:a16="http://schemas.microsoft.com/office/drawing/2014/main" id="{ADFC055F-D7E3-ECAC-F73D-6C3E5F636C75}"/>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6" name="Group 10">
            <a:extLst>
              <a:ext uri="{FF2B5EF4-FFF2-40B4-BE49-F238E27FC236}">
                <a16:creationId xmlns:a16="http://schemas.microsoft.com/office/drawing/2014/main" id="{D5788CD3-2503-1A4A-3FEB-4874BC3A1F09}"/>
              </a:ext>
            </a:extLst>
          </p:cNvPr>
          <p:cNvGrpSpPr/>
          <p:nvPr/>
        </p:nvGrpSpPr>
        <p:grpSpPr>
          <a:xfrm rot="16200000">
            <a:off x="16653345" y="8649727"/>
            <a:ext cx="1635964" cy="1633346"/>
            <a:chOff x="0" y="0"/>
            <a:chExt cx="6350000" cy="6339840"/>
          </a:xfrm>
        </p:grpSpPr>
        <p:sp>
          <p:nvSpPr>
            <p:cNvPr id="17" name="Freeform 11">
              <a:extLst>
                <a:ext uri="{FF2B5EF4-FFF2-40B4-BE49-F238E27FC236}">
                  <a16:creationId xmlns:a16="http://schemas.microsoft.com/office/drawing/2014/main" id="{85833A33-C5ED-5009-FAC6-9D6A3A34BDC9}"/>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29" name="Picture 28">
            <a:extLst>
              <a:ext uri="{FF2B5EF4-FFF2-40B4-BE49-F238E27FC236}">
                <a16:creationId xmlns:a16="http://schemas.microsoft.com/office/drawing/2014/main" id="{741E42CB-222E-949E-8AF4-0F0AD2898439}"/>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4916588" y="-319865"/>
            <a:ext cx="2606142" cy="2493033"/>
          </a:xfrm>
          <a:prstGeom prst="rect">
            <a:avLst/>
          </a:prstGeom>
        </p:spPr>
      </p:pic>
      <p:sp>
        <p:nvSpPr>
          <p:cNvPr id="7" name="TextBox 6">
            <a:extLst>
              <a:ext uri="{FF2B5EF4-FFF2-40B4-BE49-F238E27FC236}">
                <a16:creationId xmlns:a16="http://schemas.microsoft.com/office/drawing/2014/main" id="{7A2C629D-A00F-0BB0-1ABD-6F7EC576024D}"/>
              </a:ext>
            </a:extLst>
          </p:cNvPr>
          <p:cNvSpPr txBox="1"/>
          <p:nvPr/>
        </p:nvSpPr>
        <p:spPr>
          <a:xfrm>
            <a:off x="816673" y="2047816"/>
            <a:ext cx="9241727" cy="7606378"/>
          </a:xfrm>
          <a:prstGeom prst="rect">
            <a:avLst/>
          </a:prstGeom>
          <a:noFill/>
        </p:spPr>
        <p:txBody>
          <a:bodyPr wrap="square">
            <a:spAutoFit/>
          </a:bodyPr>
          <a:lstStyle/>
          <a:p>
            <a:pPr>
              <a:lnSpc>
                <a:spcPct val="150000"/>
              </a:lnSpc>
            </a:pPr>
            <a:r>
              <a:rPr lang="en-US" sz="2400" b="1" dirty="0"/>
              <a:t>13. Reference (control) sample Management:</a:t>
            </a:r>
          </a:p>
          <a:p>
            <a:pPr>
              <a:lnSpc>
                <a:spcPct val="150000"/>
              </a:lnSpc>
            </a:pPr>
            <a:endParaRPr lang="en-US" sz="2400" b="1" dirty="0"/>
          </a:p>
          <a:p>
            <a:r>
              <a:rPr lang="en-US" sz="2400" b="1" dirty="0"/>
              <a:t>Reference (Control) Sample Management in a Quality Management System (QMS)</a:t>
            </a:r>
            <a:r>
              <a:rPr lang="en-US" sz="2400" dirty="0"/>
              <a:t> is a process of systematically managing samples of materials, components, or products that are used to ensure the consistent quality and integrity of production, testing, and product performance. Reference or control samples are preserved as a baseline for comparison and verification throughout the lifecycle of the product or material, and they are essential for performing quality checks, conducting audits, and meeting regulatory compliance.</a:t>
            </a:r>
          </a:p>
          <a:p>
            <a:endParaRPr lang="en-US" sz="2400" dirty="0"/>
          </a:p>
          <a:p>
            <a:r>
              <a:rPr lang="en-US" sz="2400" dirty="0"/>
              <a:t>In regulated industries such as pharmaceuticals, medical devices, food manufacturing, and chemicals, managing reference samples is critical for maintaining product quality, ensuring traceability, and meeting industry standards (e.g., ISO, GMP, FDA). The </a:t>
            </a:r>
            <a:r>
              <a:rPr lang="en-US" sz="2400" b="1" dirty="0"/>
              <a:t>Reference Sample Management</a:t>
            </a:r>
            <a:r>
              <a:rPr lang="en-US" sz="2400" dirty="0"/>
              <a:t> process ensures that these samples are properly stored, documented, and accessible for periodic testing, future comparison, and validation purposes.</a:t>
            </a:r>
          </a:p>
          <a:p>
            <a:pPr>
              <a:lnSpc>
                <a:spcPct val="150000"/>
              </a:lnSpc>
            </a:pPr>
            <a:endParaRPr lang="en-US" sz="2400" b="1" dirty="0"/>
          </a:p>
        </p:txBody>
      </p:sp>
      <p:sp>
        <p:nvSpPr>
          <p:cNvPr id="6" name="TextBox 5">
            <a:extLst>
              <a:ext uri="{FF2B5EF4-FFF2-40B4-BE49-F238E27FC236}">
                <a16:creationId xmlns:a16="http://schemas.microsoft.com/office/drawing/2014/main" id="{0B68599F-DC52-231F-E37C-7FFEC90E95DA}"/>
              </a:ext>
            </a:extLst>
          </p:cNvPr>
          <p:cNvSpPr txBox="1"/>
          <p:nvPr/>
        </p:nvSpPr>
        <p:spPr>
          <a:xfrm>
            <a:off x="11330863" y="2558177"/>
            <a:ext cx="5321173" cy="830997"/>
          </a:xfrm>
          <a:prstGeom prst="rect">
            <a:avLst/>
          </a:prstGeom>
          <a:noFill/>
        </p:spPr>
        <p:txBody>
          <a:bodyPr wrap="square">
            <a:spAutoFit/>
          </a:bodyPr>
          <a:lstStyle/>
          <a:p>
            <a:r>
              <a:rPr lang="en-US" sz="2400" b="1" dirty="0"/>
              <a:t>Reference (control) sample Management Forms: </a:t>
            </a:r>
          </a:p>
        </p:txBody>
      </p:sp>
      <p:sp>
        <p:nvSpPr>
          <p:cNvPr id="5" name="TextBox 4">
            <a:extLst>
              <a:ext uri="{FF2B5EF4-FFF2-40B4-BE49-F238E27FC236}">
                <a16:creationId xmlns:a16="http://schemas.microsoft.com/office/drawing/2014/main" id="{33F751CB-5CC3-55EC-3CBF-E40CE2C5060E}"/>
              </a:ext>
            </a:extLst>
          </p:cNvPr>
          <p:cNvSpPr txBox="1"/>
          <p:nvPr/>
        </p:nvSpPr>
        <p:spPr>
          <a:xfrm rot="10800000" flipH="1" flipV="1">
            <a:off x="3729861" y="8759252"/>
            <a:ext cx="10888357" cy="1200329"/>
          </a:xfrm>
          <a:prstGeom prst="rect">
            <a:avLst/>
          </a:prstGeom>
          <a:noFill/>
          <a:ln>
            <a:solidFill>
              <a:schemeClr val="tx1"/>
            </a:solidFill>
          </a:ln>
        </p:spPr>
        <p:txBody>
          <a:bodyPr wrap="square" rtlCol="0">
            <a:spAutoFit/>
          </a:bodyPr>
          <a:lstStyle/>
          <a:p>
            <a:r>
              <a:rPr lang="en-IN" sz="2400" b="1" dirty="0"/>
              <a:t>Workflow:</a:t>
            </a:r>
            <a:r>
              <a:rPr lang="en-IN" sz="2400" dirty="0"/>
              <a:t> All types of documents are issued by Quality Assurance department</a:t>
            </a:r>
          </a:p>
          <a:p>
            <a:endParaRPr lang="en-IN" sz="2400" dirty="0"/>
          </a:p>
          <a:p>
            <a:r>
              <a:rPr lang="en-IN" sz="2400" dirty="0"/>
              <a:t> Issue        Generate       Initiate       Review/Approve</a:t>
            </a:r>
          </a:p>
        </p:txBody>
      </p:sp>
      <p:sp>
        <p:nvSpPr>
          <p:cNvPr id="13" name="Arrow: Right 12">
            <a:extLst>
              <a:ext uri="{FF2B5EF4-FFF2-40B4-BE49-F238E27FC236}">
                <a16:creationId xmlns:a16="http://schemas.microsoft.com/office/drawing/2014/main" id="{D984EB8E-EB4D-8C4E-8821-249A909FD52F}"/>
              </a:ext>
            </a:extLst>
          </p:cNvPr>
          <p:cNvSpPr/>
          <p:nvPr/>
        </p:nvSpPr>
        <p:spPr>
          <a:xfrm>
            <a:off x="6371659" y="9670146"/>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Right 17">
            <a:extLst>
              <a:ext uri="{FF2B5EF4-FFF2-40B4-BE49-F238E27FC236}">
                <a16:creationId xmlns:a16="http://schemas.microsoft.com/office/drawing/2014/main" id="{96A35E24-203F-4A2A-F055-4577F27A2BFF}"/>
              </a:ext>
            </a:extLst>
          </p:cNvPr>
          <p:cNvSpPr/>
          <p:nvPr/>
        </p:nvSpPr>
        <p:spPr>
          <a:xfrm>
            <a:off x="4641762" y="9700566"/>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Right 18">
            <a:extLst>
              <a:ext uri="{FF2B5EF4-FFF2-40B4-BE49-F238E27FC236}">
                <a16:creationId xmlns:a16="http://schemas.microsoft.com/office/drawing/2014/main" id="{F07AE584-553E-D5A3-FF44-FB7347065613}"/>
              </a:ext>
            </a:extLst>
          </p:cNvPr>
          <p:cNvSpPr/>
          <p:nvPr/>
        </p:nvSpPr>
        <p:spPr>
          <a:xfrm>
            <a:off x="7696200" y="9655419"/>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38C726FA-5DEA-51A0-E9FD-5FDCC2616B26}"/>
              </a:ext>
            </a:extLst>
          </p:cNvPr>
          <p:cNvSpPr txBox="1"/>
          <p:nvPr/>
        </p:nvSpPr>
        <p:spPr>
          <a:xfrm>
            <a:off x="11330863" y="3434543"/>
            <a:ext cx="9144000" cy="1697068"/>
          </a:xfrm>
          <a:prstGeom prst="rect">
            <a:avLst/>
          </a:prstGeom>
          <a:noFill/>
        </p:spPr>
        <p:txBody>
          <a:bodyPr wrap="square">
            <a:spAutoFit/>
          </a:bodyPr>
          <a:lstStyle/>
          <a:p>
            <a:pPr marL="285750" indent="-285750" algn="just">
              <a:lnSpc>
                <a:spcPct val="150000"/>
              </a:lnSpc>
              <a:buFont typeface="Wingdings" panose="05000000000000000000" pitchFamily="2" charset="2"/>
              <a:buChar char="v"/>
            </a:pPr>
            <a:r>
              <a:rPr lang="en-US" sz="2400"/>
              <a:t>Reference (control) sample Label </a:t>
            </a:r>
          </a:p>
          <a:p>
            <a:pPr marL="285750" indent="-285750" algn="just">
              <a:lnSpc>
                <a:spcPct val="150000"/>
              </a:lnSpc>
              <a:buFont typeface="Wingdings" panose="05000000000000000000" pitchFamily="2" charset="2"/>
              <a:buChar char="v"/>
            </a:pPr>
            <a:r>
              <a:rPr lang="en-US" sz="2400"/>
              <a:t>Reference (control) sample logbook</a:t>
            </a:r>
          </a:p>
          <a:p>
            <a:pPr marL="285750" indent="-285750" algn="just">
              <a:lnSpc>
                <a:spcPct val="150000"/>
              </a:lnSpc>
              <a:buFont typeface="Wingdings" panose="05000000000000000000" pitchFamily="2" charset="2"/>
              <a:buChar char="v"/>
            </a:pPr>
            <a:r>
              <a:rPr lang="en-US" sz="2400"/>
              <a:t>Periodic review of Reference (control) sample</a:t>
            </a:r>
            <a:endParaRPr lang="en-US" sz="2400" dirty="0"/>
          </a:p>
        </p:txBody>
      </p:sp>
    </p:spTree>
    <p:extLst>
      <p:ext uri="{BB962C8B-B14F-4D97-AF65-F5344CB8AC3E}">
        <p14:creationId xmlns:p14="http://schemas.microsoft.com/office/powerpoint/2010/main" val="36280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AAEFA77C-EAFB-B5A5-BE83-81BB32B41C45}"/>
              </a:ext>
            </a:extLst>
          </p:cNvPr>
          <p:cNvGraphicFramePr/>
          <p:nvPr>
            <p:extLst>
              <p:ext uri="{D42A27DB-BD31-4B8C-83A1-F6EECF244321}">
                <p14:modId xmlns:p14="http://schemas.microsoft.com/office/powerpoint/2010/main" val="2993000972"/>
              </p:ext>
            </p:extLst>
          </p:nvPr>
        </p:nvGraphicFramePr>
        <p:xfrm>
          <a:off x="3158291" y="1239783"/>
          <a:ext cx="11734800" cy="81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9" name="Picture 5" descr="Mission and Vision-IMDSL">
            <a:extLst>
              <a:ext uri="{FF2B5EF4-FFF2-40B4-BE49-F238E27FC236}">
                <a16:creationId xmlns:a16="http://schemas.microsoft.com/office/drawing/2014/main" id="{69C273EC-6C70-C922-A3E2-299C3D4AA3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056" y="3703583"/>
            <a:ext cx="4614652" cy="32004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Vision PNG Transparent Images Free Download | Vector Files | Pngtree">
            <a:extLst>
              <a:ext uri="{FF2B5EF4-FFF2-40B4-BE49-F238E27FC236}">
                <a16:creationId xmlns:a16="http://schemas.microsoft.com/office/drawing/2014/main" id="{543D3C02-38AC-D02B-28B2-818D25186C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78591" y="3589283"/>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8FDC18C5-BBFC-6788-049A-E6E1D644E7FD}"/>
              </a:ext>
            </a:extLst>
          </p:cNvPr>
          <p:cNvPicPr>
            <a:picLocks noChangeAspect="1"/>
          </p:cNvPicPr>
          <p:nvPr/>
        </p:nvPicPr>
        <p:blipFill>
          <a:blip r:embed="rId9" cstate="print">
            <a:clrChange>
              <a:clrFrom>
                <a:srgbClr val="FDFEF7"/>
              </a:clrFrom>
              <a:clrTo>
                <a:srgbClr val="FDFEF7">
                  <a:alpha val="0"/>
                </a:srgbClr>
              </a:clrTo>
            </a:clrChange>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14264019" y="-62638"/>
            <a:ext cx="2800070" cy="2678544"/>
          </a:xfrm>
          <a:prstGeom prst="rect">
            <a:avLst/>
          </a:prstGeom>
        </p:spPr>
      </p:pic>
      <p:grpSp>
        <p:nvGrpSpPr>
          <p:cNvPr id="2" name="Group 10">
            <a:extLst>
              <a:ext uri="{FF2B5EF4-FFF2-40B4-BE49-F238E27FC236}">
                <a16:creationId xmlns:a16="http://schemas.microsoft.com/office/drawing/2014/main" id="{9EA3D8D7-80B4-4C5D-B545-E1BD9604BE5C}"/>
              </a:ext>
            </a:extLst>
          </p:cNvPr>
          <p:cNvGrpSpPr/>
          <p:nvPr/>
        </p:nvGrpSpPr>
        <p:grpSpPr>
          <a:xfrm rot="5400000">
            <a:off x="-1309" y="1309"/>
            <a:ext cx="1635964" cy="1633346"/>
            <a:chOff x="0" y="0"/>
            <a:chExt cx="6350000" cy="6339840"/>
          </a:xfrm>
        </p:grpSpPr>
        <p:sp>
          <p:nvSpPr>
            <p:cNvPr id="3" name="Freeform 11">
              <a:extLst>
                <a:ext uri="{FF2B5EF4-FFF2-40B4-BE49-F238E27FC236}">
                  <a16:creationId xmlns:a16="http://schemas.microsoft.com/office/drawing/2014/main" id="{60AB6FF3-6CF9-ABC4-1030-6314AF199D4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4" name="Group 10">
            <a:extLst>
              <a:ext uri="{FF2B5EF4-FFF2-40B4-BE49-F238E27FC236}">
                <a16:creationId xmlns:a16="http://schemas.microsoft.com/office/drawing/2014/main" id="{0D2E54A2-8D95-C66A-734C-175DDF559B15}"/>
              </a:ext>
            </a:extLst>
          </p:cNvPr>
          <p:cNvGrpSpPr/>
          <p:nvPr/>
        </p:nvGrpSpPr>
        <p:grpSpPr>
          <a:xfrm rot="16200000">
            <a:off x="16650727" y="8658086"/>
            <a:ext cx="1635964" cy="1633346"/>
            <a:chOff x="0" y="0"/>
            <a:chExt cx="6350000" cy="6339840"/>
          </a:xfrm>
        </p:grpSpPr>
        <p:sp>
          <p:nvSpPr>
            <p:cNvPr id="5" name="Freeform 11">
              <a:extLst>
                <a:ext uri="{FF2B5EF4-FFF2-40B4-BE49-F238E27FC236}">
                  <a16:creationId xmlns:a16="http://schemas.microsoft.com/office/drawing/2014/main" id="{1AEEA46A-3424-5761-1596-824AF16A3587}"/>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6" name="Group 10">
            <a:extLst>
              <a:ext uri="{FF2B5EF4-FFF2-40B4-BE49-F238E27FC236}">
                <a16:creationId xmlns:a16="http://schemas.microsoft.com/office/drawing/2014/main" id="{C46F1A3C-692C-E9FD-B3FE-13026923C4A0}"/>
              </a:ext>
            </a:extLst>
          </p:cNvPr>
          <p:cNvGrpSpPr/>
          <p:nvPr/>
        </p:nvGrpSpPr>
        <p:grpSpPr>
          <a:xfrm rot="10800000">
            <a:off x="16652036" y="2618"/>
            <a:ext cx="1635964" cy="1633346"/>
            <a:chOff x="0" y="0"/>
            <a:chExt cx="6350000" cy="6339840"/>
          </a:xfrm>
        </p:grpSpPr>
        <p:sp>
          <p:nvSpPr>
            <p:cNvPr id="7" name="Freeform 11">
              <a:extLst>
                <a:ext uri="{FF2B5EF4-FFF2-40B4-BE49-F238E27FC236}">
                  <a16:creationId xmlns:a16="http://schemas.microsoft.com/office/drawing/2014/main" id="{6412B498-56B7-8AAC-D78D-79788CC6885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8" name="Group 10">
            <a:extLst>
              <a:ext uri="{FF2B5EF4-FFF2-40B4-BE49-F238E27FC236}">
                <a16:creationId xmlns:a16="http://schemas.microsoft.com/office/drawing/2014/main" id="{36CE008E-D1D6-891D-0CEF-257FC98DA0EB}"/>
              </a:ext>
            </a:extLst>
          </p:cNvPr>
          <p:cNvGrpSpPr/>
          <p:nvPr/>
        </p:nvGrpSpPr>
        <p:grpSpPr>
          <a:xfrm>
            <a:off x="0" y="8653654"/>
            <a:ext cx="1635964" cy="1633346"/>
            <a:chOff x="0" y="0"/>
            <a:chExt cx="6350000" cy="6339840"/>
          </a:xfrm>
        </p:grpSpPr>
        <p:sp>
          <p:nvSpPr>
            <p:cNvPr id="9" name="Freeform 11">
              <a:extLst>
                <a:ext uri="{FF2B5EF4-FFF2-40B4-BE49-F238E27FC236}">
                  <a16:creationId xmlns:a16="http://schemas.microsoft.com/office/drawing/2014/main" id="{CF8F75EB-C73E-04F9-CA41-C861E26A6B4A}"/>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Tree>
    <p:extLst>
      <p:ext uri="{BB962C8B-B14F-4D97-AF65-F5344CB8AC3E}">
        <p14:creationId xmlns:p14="http://schemas.microsoft.com/office/powerpoint/2010/main" val="2735841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rot="2700000">
            <a:off x="1735340" y="2300300"/>
            <a:ext cx="6164339" cy="6164339"/>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22" name="Group 14">
            <a:extLst>
              <a:ext uri="{FF2B5EF4-FFF2-40B4-BE49-F238E27FC236}">
                <a16:creationId xmlns:a16="http://schemas.microsoft.com/office/drawing/2014/main" id="{525C9769-07ED-3A0A-50CB-74538070797A}"/>
              </a:ext>
            </a:extLst>
          </p:cNvPr>
          <p:cNvGrpSpPr/>
          <p:nvPr/>
        </p:nvGrpSpPr>
        <p:grpSpPr>
          <a:xfrm>
            <a:off x="0" y="0"/>
            <a:ext cx="541602" cy="10287000"/>
            <a:chOff x="0" y="0"/>
            <a:chExt cx="157867" cy="2998468"/>
          </a:xfrm>
        </p:grpSpPr>
        <p:sp>
          <p:nvSpPr>
            <p:cNvPr id="23" name="Freeform 15">
              <a:extLst>
                <a:ext uri="{FF2B5EF4-FFF2-40B4-BE49-F238E27FC236}">
                  <a16:creationId xmlns:a16="http://schemas.microsoft.com/office/drawing/2014/main" id="{17D07261-5D4E-3687-DA59-642825F6D2E8}"/>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grpSp>
        <p:nvGrpSpPr>
          <p:cNvPr id="24" name="Group 14">
            <a:extLst>
              <a:ext uri="{FF2B5EF4-FFF2-40B4-BE49-F238E27FC236}">
                <a16:creationId xmlns:a16="http://schemas.microsoft.com/office/drawing/2014/main" id="{E4F65AC3-50BA-16AE-8D7B-92E890782651}"/>
              </a:ext>
            </a:extLst>
          </p:cNvPr>
          <p:cNvGrpSpPr/>
          <p:nvPr/>
        </p:nvGrpSpPr>
        <p:grpSpPr>
          <a:xfrm rot="10800000">
            <a:off x="17723670" y="-8120"/>
            <a:ext cx="541602" cy="10287000"/>
            <a:chOff x="0" y="0"/>
            <a:chExt cx="157867" cy="2998468"/>
          </a:xfrm>
        </p:grpSpPr>
        <p:sp>
          <p:nvSpPr>
            <p:cNvPr id="25" name="Freeform 15">
              <a:extLst>
                <a:ext uri="{FF2B5EF4-FFF2-40B4-BE49-F238E27FC236}">
                  <a16:creationId xmlns:a16="http://schemas.microsoft.com/office/drawing/2014/main" id="{339ADDB2-1349-B4EB-4373-04A08983B985}"/>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sp>
        <p:nvSpPr>
          <p:cNvPr id="27" name="TextBox 26">
            <a:extLst>
              <a:ext uri="{FF2B5EF4-FFF2-40B4-BE49-F238E27FC236}">
                <a16:creationId xmlns:a16="http://schemas.microsoft.com/office/drawing/2014/main" id="{5B2C540B-CAFF-F5D7-0DF6-46F3D541A983}"/>
              </a:ext>
            </a:extLst>
          </p:cNvPr>
          <p:cNvSpPr txBox="1"/>
          <p:nvPr/>
        </p:nvSpPr>
        <p:spPr>
          <a:xfrm>
            <a:off x="6117723" y="255968"/>
            <a:ext cx="6553200" cy="1569660"/>
          </a:xfrm>
          <a:prstGeom prst="rect">
            <a:avLst/>
          </a:prstGeom>
          <a:noFill/>
        </p:spPr>
        <p:txBody>
          <a:bodyPr wrap="square">
            <a:spAutoFit/>
          </a:bodyPr>
          <a:lstStyle/>
          <a:p>
            <a:pPr algn="ctr"/>
            <a:r>
              <a:rPr lang="en-US" sz="4800" b="1" u="sng" dirty="0">
                <a:solidFill>
                  <a:schemeClr val="tx2">
                    <a:lumMod val="75000"/>
                  </a:schemeClr>
                </a:solidFill>
              </a:rPr>
              <a:t>Implementation Process of QMS Software</a:t>
            </a:r>
          </a:p>
        </p:txBody>
      </p:sp>
      <p:pic>
        <p:nvPicPr>
          <p:cNvPr id="28" name="Picture 27">
            <a:extLst>
              <a:ext uri="{FF2B5EF4-FFF2-40B4-BE49-F238E27FC236}">
                <a16:creationId xmlns:a16="http://schemas.microsoft.com/office/drawing/2014/main" id="{C32A3BFA-70FC-9849-B1F2-7D5DF7166B42}"/>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5117528" y="-8120"/>
            <a:ext cx="2606142" cy="2493033"/>
          </a:xfrm>
          <a:prstGeom prst="rect">
            <a:avLst/>
          </a:prstGeom>
        </p:spPr>
      </p:pic>
      <p:sp>
        <p:nvSpPr>
          <p:cNvPr id="29" name="Diamond 28">
            <a:extLst>
              <a:ext uri="{FF2B5EF4-FFF2-40B4-BE49-F238E27FC236}">
                <a16:creationId xmlns:a16="http://schemas.microsoft.com/office/drawing/2014/main" id="{BD07CE41-E433-79E9-C85F-1195AB74017B}"/>
              </a:ext>
            </a:extLst>
          </p:cNvPr>
          <p:cNvSpPr/>
          <p:nvPr/>
        </p:nvSpPr>
        <p:spPr>
          <a:xfrm>
            <a:off x="638336" y="1126785"/>
            <a:ext cx="8243977" cy="8530107"/>
          </a:xfrm>
          <a:prstGeom prst="diamond">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b="1" dirty="0">
                <a:solidFill>
                  <a:schemeClr val="tx1"/>
                </a:solidFill>
              </a:rPr>
              <a:t>Project Planning </a:t>
            </a:r>
          </a:p>
          <a:p>
            <a:pPr algn="ctr"/>
            <a:endParaRPr lang="en-IN" sz="3200" b="1" dirty="0">
              <a:solidFill>
                <a:schemeClr val="tx1"/>
              </a:solidFill>
            </a:endParaRPr>
          </a:p>
          <a:p>
            <a:pPr algn="ctr"/>
            <a:r>
              <a:rPr lang="en-US" sz="2800" dirty="0">
                <a:solidFill>
                  <a:schemeClr val="tx1"/>
                </a:solidFill>
              </a:rPr>
              <a:t>Implementing a Quality Management System (QMS) software involves a structured process to ensure the software is integrated effectively into your organization.</a:t>
            </a:r>
            <a:endParaRPr lang="en-IN" sz="2800" dirty="0">
              <a:solidFill>
                <a:schemeClr val="tx1"/>
              </a:solidFill>
            </a:endParaRPr>
          </a:p>
        </p:txBody>
      </p:sp>
      <p:sp>
        <p:nvSpPr>
          <p:cNvPr id="5" name="TextBox 4">
            <a:extLst>
              <a:ext uri="{FF2B5EF4-FFF2-40B4-BE49-F238E27FC236}">
                <a16:creationId xmlns:a16="http://schemas.microsoft.com/office/drawing/2014/main" id="{555C6550-A59F-C4FE-D13A-EE7253760F99}"/>
              </a:ext>
            </a:extLst>
          </p:cNvPr>
          <p:cNvSpPr txBox="1"/>
          <p:nvPr/>
        </p:nvSpPr>
        <p:spPr>
          <a:xfrm>
            <a:off x="10896599" y="2171700"/>
            <a:ext cx="5791200" cy="7375545"/>
          </a:xfrm>
          <a:prstGeom prst="rect">
            <a:avLst/>
          </a:prstGeom>
          <a:noFill/>
        </p:spPr>
        <p:txBody>
          <a:bodyPr wrap="square">
            <a:spAutoFit/>
          </a:bodyPr>
          <a:lstStyle/>
          <a:p>
            <a:pPr marL="342900" indent="-342900">
              <a:lnSpc>
                <a:spcPct val="200000"/>
              </a:lnSpc>
              <a:buFont typeface="Wingdings" panose="05000000000000000000" pitchFamily="2" charset="2"/>
              <a:buChar char="v"/>
            </a:pPr>
            <a:r>
              <a:rPr lang="en-IN" sz="2400" b="1" dirty="0"/>
              <a:t>Planning and Assessment</a:t>
            </a:r>
          </a:p>
          <a:p>
            <a:pPr marL="342900" indent="-342900">
              <a:lnSpc>
                <a:spcPct val="200000"/>
              </a:lnSpc>
              <a:buFont typeface="Wingdings" panose="05000000000000000000" pitchFamily="2" charset="2"/>
              <a:buChar char="v"/>
            </a:pPr>
            <a:r>
              <a:rPr lang="en-IN" sz="2400" b="1" dirty="0"/>
              <a:t> Selection of Software</a:t>
            </a:r>
          </a:p>
          <a:p>
            <a:pPr marL="342900" indent="-342900">
              <a:lnSpc>
                <a:spcPct val="200000"/>
              </a:lnSpc>
              <a:buFont typeface="Wingdings" panose="05000000000000000000" pitchFamily="2" charset="2"/>
              <a:buChar char="v"/>
            </a:pPr>
            <a:r>
              <a:rPr lang="en-IN" sz="2400" b="1" dirty="0"/>
              <a:t>Customization and Configuration</a:t>
            </a:r>
          </a:p>
          <a:p>
            <a:pPr marL="342900" indent="-342900">
              <a:lnSpc>
                <a:spcPct val="200000"/>
              </a:lnSpc>
              <a:buFont typeface="Wingdings" panose="05000000000000000000" pitchFamily="2" charset="2"/>
              <a:buChar char="v"/>
            </a:pPr>
            <a:r>
              <a:rPr lang="en-IN" sz="2400" b="1" dirty="0"/>
              <a:t>Data Migration</a:t>
            </a:r>
          </a:p>
          <a:p>
            <a:pPr marL="342900" indent="-342900">
              <a:lnSpc>
                <a:spcPct val="200000"/>
              </a:lnSpc>
              <a:buFont typeface="Wingdings" panose="05000000000000000000" pitchFamily="2" charset="2"/>
              <a:buChar char="v"/>
            </a:pPr>
            <a:r>
              <a:rPr lang="en-IN" sz="2400" b="1" dirty="0"/>
              <a:t>Training and Change Management</a:t>
            </a:r>
          </a:p>
          <a:p>
            <a:pPr marL="342900" indent="-342900">
              <a:lnSpc>
                <a:spcPct val="200000"/>
              </a:lnSpc>
              <a:buFont typeface="Wingdings" panose="05000000000000000000" pitchFamily="2" charset="2"/>
              <a:buChar char="v"/>
            </a:pPr>
            <a:r>
              <a:rPr lang="en-IN" sz="2400" b="1" dirty="0"/>
              <a:t>Testing</a:t>
            </a:r>
          </a:p>
          <a:p>
            <a:pPr marL="342900" indent="-342900">
              <a:lnSpc>
                <a:spcPct val="200000"/>
              </a:lnSpc>
              <a:buFont typeface="Wingdings" panose="05000000000000000000" pitchFamily="2" charset="2"/>
              <a:buChar char="v"/>
            </a:pPr>
            <a:r>
              <a:rPr lang="en-IN" sz="2400" b="1" dirty="0"/>
              <a:t>Go Live</a:t>
            </a:r>
          </a:p>
          <a:p>
            <a:pPr marL="342900" indent="-342900">
              <a:lnSpc>
                <a:spcPct val="200000"/>
              </a:lnSpc>
              <a:buFont typeface="Wingdings" panose="05000000000000000000" pitchFamily="2" charset="2"/>
              <a:buChar char="v"/>
            </a:pPr>
            <a:r>
              <a:rPr lang="en-IN" sz="2400" b="1" dirty="0"/>
              <a:t>Post-Implementation Support and Improvement</a:t>
            </a:r>
          </a:p>
          <a:p>
            <a:pPr marL="342900" indent="-342900">
              <a:lnSpc>
                <a:spcPct val="200000"/>
              </a:lnSpc>
              <a:buFont typeface="Wingdings" panose="05000000000000000000" pitchFamily="2" charset="2"/>
              <a:buChar char="v"/>
            </a:pPr>
            <a:r>
              <a:rPr lang="en-IN" sz="2400" b="1" dirty="0"/>
              <a:t>Regular Audits and Updates</a:t>
            </a:r>
          </a:p>
        </p:txBody>
      </p:sp>
      <p:grpSp>
        <p:nvGrpSpPr>
          <p:cNvPr id="12" name="Group 8">
            <a:extLst>
              <a:ext uri="{FF2B5EF4-FFF2-40B4-BE49-F238E27FC236}">
                <a16:creationId xmlns:a16="http://schemas.microsoft.com/office/drawing/2014/main" id="{A2EB15A2-4FBE-CEFF-927A-BBE322638F76}"/>
              </a:ext>
            </a:extLst>
          </p:cNvPr>
          <p:cNvGrpSpPr/>
          <p:nvPr/>
        </p:nvGrpSpPr>
        <p:grpSpPr>
          <a:xfrm>
            <a:off x="10710030" y="1950100"/>
            <a:ext cx="6164339" cy="7994000"/>
            <a:chOff x="0" y="0"/>
            <a:chExt cx="1913890" cy="1913890"/>
          </a:xfrm>
        </p:grpSpPr>
        <p:sp>
          <p:nvSpPr>
            <p:cNvPr id="13" name="Freeform 9">
              <a:extLst>
                <a:ext uri="{FF2B5EF4-FFF2-40B4-BE49-F238E27FC236}">
                  <a16:creationId xmlns:a16="http://schemas.microsoft.com/office/drawing/2014/main" id="{3E0811B9-05F4-F60B-0CFF-A79C445C8061}"/>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sp>
        <p:nvSpPr>
          <p:cNvPr id="14" name="Arrow: Right 13">
            <a:extLst>
              <a:ext uri="{FF2B5EF4-FFF2-40B4-BE49-F238E27FC236}">
                <a16:creationId xmlns:a16="http://schemas.microsoft.com/office/drawing/2014/main" id="{E79E83F1-E1B4-6DAC-FB01-6BC14BE9F10E}"/>
              </a:ext>
            </a:extLst>
          </p:cNvPr>
          <p:cNvSpPr/>
          <p:nvPr/>
        </p:nvSpPr>
        <p:spPr>
          <a:xfrm>
            <a:off x="9394323" y="5143500"/>
            <a:ext cx="816477" cy="53340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451D5-434E-1157-778E-2261B782E010}"/>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48FB67B9-E2D2-E908-2630-94AE0B0E51D8}"/>
              </a:ext>
            </a:extLst>
          </p:cNvPr>
          <p:cNvGrpSpPr/>
          <p:nvPr/>
        </p:nvGrpSpPr>
        <p:grpSpPr>
          <a:xfrm rot="2700000">
            <a:off x="1735340" y="2300300"/>
            <a:ext cx="6164339" cy="6164339"/>
            <a:chOff x="0" y="0"/>
            <a:chExt cx="1913890" cy="1913890"/>
          </a:xfrm>
        </p:grpSpPr>
        <p:sp>
          <p:nvSpPr>
            <p:cNvPr id="9" name="Freeform 9">
              <a:extLst>
                <a:ext uri="{FF2B5EF4-FFF2-40B4-BE49-F238E27FC236}">
                  <a16:creationId xmlns:a16="http://schemas.microsoft.com/office/drawing/2014/main" id="{249E0E38-02CA-54D3-1297-E7F4D0B94F8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22" name="Group 14">
            <a:extLst>
              <a:ext uri="{FF2B5EF4-FFF2-40B4-BE49-F238E27FC236}">
                <a16:creationId xmlns:a16="http://schemas.microsoft.com/office/drawing/2014/main" id="{C9E09E35-C31F-9FDC-AFC6-BDC0D5CA39AB}"/>
              </a:ext>
            </a:extLst>
          </p:cNvPr>
          <p:cNvGrpSpPr/>
          <p:nvPr/>
        </p:nvGrpSpPr>
        <p:grpSpPr>
          <a:xfrm>
            <a:off x="0" y="0"/>
            <a:ext cx="541602" cy="10287000"/>
            <a:chOff x="0" y="0"/>
            <a:chExt cx="157867" cy="2998468"/>
          </a:xfrm>
        </p:grpSpPr>
        <p:sp>
          <p:nvSpPr>
            <p:cNvPr id="23" name="Freeform 15">
              <a:extLst>
                <a:ext uri="{FF2B5EF4-FFF2-40B4-BE49-F238E27FC236}">
                  <a16:creationId xmlns:a16="http://schemas.microsoft.com/office/drawing/2014/main" id="{745739CB-9A46-D806-5AD3-10A5E3F90198}"/>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grpSp>
        <p:nvGrpSpPr>
          <p:cNvPr id="24" name="Group 14">
            <a:extLst>
              <a:ext uri="{FF2B5EF4-FFF2-40B4-BE49-F238E27FC236}">
                <a16:creationId xmlns:a16="http://schemas.microsoft.com/office/drawing/2014/main" id="{0CB5C891-6E99-445F-2B3C-F68402AE9B4B}"/>
              </a:ext>
            </a:extLst>
          </p:cNvPr>
          <p:cNvGrpSpPr/>
          <p:nvPr/>
        </p:nvGrpSpPr>
        <p:grpSpPr>
          <a:xfrm rot="10800000">
            <a:off x="17723670" y="-8120"/>
            <a:ext cx="541602" cy="10287000"/>
            <a:chOff x="0" y="0"/>
            <a:chExt cx="157867" cy="2998468"/>
          </a:xfrm>
        </p:grpSpPr>
        <p:sp>
          <p:nvSpPr>
            <p:cNvPr id="25" name="Freeform 15">
              <a:extLst>
                <a:ext uri="{FF2B5EF4-FFF2-40B4-BE49-F238E27FC236}">
                  <a16:creationId xmlns:a16="http://schemas.microsoft.com/office/drawing/2014/main" id="{428D6536-F4A7-3078-D5BA-80969B609368}"/>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pic>
        <p:nvPicPr>
          <p:cNvPr id="28" name="Picture 27">
            <a:extLst>
              <a:ext uri="{FF2B5EF4-FFF2-40B4-BE49-F238E27FC236}">
                <a16:creationId xmlns:a16="http://schemas.microsoft.com/office/drawing/2014/main" id="{D5CE34DE-17B3-2F15-3589-198A673E1BD3}"/>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5117528" y="-8120"/>
            <a:ext cx="2606142" cy="2493033"/>
          </a:xfrm>
          <a:prstGeom prst="rect">
            <a:avLst/>
          </a:prstGeom>
        </p:spPr>
      </p:pic>
      <p:sp>
        <p:nvSpPr>
          <p:cNvPr id="29" name="Diamond 28">
            <a:extLst>
              <a:ext uri="{FF2B5EF4-FFF2-40B4-BE49-F238E27FC236}">
                <a16:creationId xmlns:a16="http://schemas.microsoft.com/office/drawing/2014/main" id="{8C4AECB7-9F47-B27D-ECFA-CB77EED22B3E}"/>
              </a:ext>
            </a:extLst>
          </p:cNvPr>
          <p:cNvSpPr/>
          <p:nvPr/>
        </p:nvSpPr>
        <p:spPr>
          <a:xfrm>
            <a:off x="638336" y="1126785"/>
            <a:ext cx="8243977" cy="8530107"/>
          </a:xfrm>
          <a:prstGeom prst="diamond">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200" b="1" dirty="0">
                <a:solidFill>
                  <a:schemeClr val="tx1"/>
                </a:solidFill>
              </a:rPr>
              <a:t>User Training</a:t>
            </a:r>
          </a:p>
          <a:p>
            <a:pPr algn="ctr"/>
            <a:endParaRPr lang="en-IN" sz="3200" b="1" dirty="0">
              <a:solidFill>
                <a:schemeClr val="tx1"/>
              </a:solidFill>
            </a:endParaRPr>
          </a:p>
          <a:p>
            <a:pPr algn="ctr"/>
            <a:r>
              <a:rPr lang="en-US" sz="2800" dirty="0">
                <a:solidFill>
                  <a:schemeClr val="tx1"/>
                </a:solidFill>
              </a:rPr>
              <a:t>Training for the implementation of a Quality Management System (QMS) software is crucial for ensuring that all users understand how to effectively utilize the system and integrate it into their daily workflows. </a:t>
            </a:r>
            <a:endParaRPr lang="en-IN" sz="2800" b="1" dirty="0">
              <a:solidFill>
                <a:schemeClr val="tx1"/>
              </a:solidFill>
            </a:endParaRPr>
          </a:p>
        </p:txBody>
      </p:sp>
      <p:sp>
        <p:nvSpPr>
          <p:cNvPr id="5" name="TextBox 4">
            <a:extLst>
              <a:ext uri="{FF2B5EF4-FFF2-40B4-BE49-F238E27FC236}">
                <a16:creationId xmlns:a16="http://schemas.microsoft.com/office/drawing/2014/main" id="{FD080FD4-0799-A054-4812-6379C61F767C}"/>
              </a:ext>
            </a:extLst>
          </p:cNvPr>
          <p:cNvSpPr txBox="1"/>
          <p:nvPr/>
        </p:nvSpPr>
        <p:spPr>
          <a:xfrm>
            <a:off x="10896599" y="2171700"/>
            <a:ext cx="5791200" cy="6636881"/>
          </a:xfrm>
          <a:prstGeom prst="rect">
            <a:avLst/>
          </a:prstGeom>
          <a:noFill/>
        </p:spPr>
        <p:txBody>
          <a:bodyPr wrap="square">
            <a:spAutoFit/>
          </a:bodyPr>
          <a:lstStyle/>
          <a:p>
            <a:pPr marL="342900" indent="-342900">
              <a:lnSpc>
                <a:spcPct val="200000"/>
              </a:lnSpc>
              <a:buFont typeface="Wingdings" panose="05000000000000000000" pitchFamily="2" charset="2"/>
              <a:buChar char="v"/>
            </a:pPr>
            <a:r>
              <a:rPr lang="en-IN" sz="2400" b="1" dirty="0"/>
              <a:t>Pre-Training Preparation</a:t>
            </a:r>
          </a:p>
          <a:p>
            <a:pPr marL="342900" indent="-342900">
              <a:lnSpc>
                <a:spcPct val="200000"/>
              </a:lnSpc>
              <a:buFont typeface="Wingdings" panose="05000000000000000000" pitchFamily="2" charset="2"/>
              <a:buChar char="v"/>
            </a:pPr>
            <a:r>
              <a:rPr lang="en-IN" sz="2400" b="1" dirty="0"/>
              <a:t>Training Sessions Overview</a:t>
            </a:r>
          </a:p>
          <a:p>
            <a:pPr marL="342900" indent="-342900">
              <a:lnSpc>
                <a:spcPct val="200000"/>
              </a:lnSpc>
              <a:buFont typeface="Wingdings" panose="05000000000000000000" pitchFamily="2" charset="2"/>
              <a:buChar char="v"/>
            </a:pPr>
            <a:r>
              <a:rPr lang="en-IN" sz="2400" b="1" dirty="0"/>
              <a:t>Role-Specific Training</a:t>
            </a:r>
          </a:p>
          <a:p>
            <a:pPr marL="342900" indent="-342900">
              <a:lnSpc>
                <a:spcPct val="200000"/>
              </a:lnSpc>
              <a:buFont typeface="Wingdings" panose="05000000000000000000" pitchFamily="2" charset="2"/>
              <a:buChar char="v"/>
            </a:pPr>
            <a:r>
              <a:rPr lang="en-IN" sz="2400" b="1" dirty="0"/>
              <a:t>Hands-On Practice</a:t>
            </a:r>
          </a:p>
          <a:p>
            <a:pPr marL="342900" indent="-342900">
              <a:lnSpc>
                <a:spcPct val="200000"/>
              </a:lnSpc>
              <a:buFont typeface="Wingdings" panose="05000000000000000000" pitchFamily="2" charset="2"/>
              <a:buChar char="v"/>
            </a:pPr>
            <a:r>
              <a:rPr lang="en-IN" sz="2400" b="1" dirty="0"/>
              <a:t>Q&amp;A and Troubleshooting</a:t>
            </a:r>
          </a:p>
          <a:p>
            <a:pPr marL="342900" indent="-342900">
              <a:lnSpc>
                <a:spcPct val="200000"/>
              </a:lnSpc>
              <a:buFont typeface="Wingdings" panose="05000000000000000000" pitchFamily="2" charset="2"/>
              <a:buChar char="v"/>
            </a:pPr>
            <a:r>
              <a:rPr lang="en-IN" sz="2400" b="1" dirty="0"/>
              <a:t>Post-Training Support</a:t>
            </a:r>
          </a:p>
          <a:p>
            <a:pPr marL="342900" indent="-342900">
              <a:lnSpc>
                <a:spcPct val="200000"/>
              </a:lnSpc>
              <a:buFont typeface="Wingdings" panose="05000000000000000000" pitchFamily="2" charset="2"/>
              <a:buChar char="v"/>
            </a:pPr>
            <a:r>
              <a:rPr lang="en-IN" sz="2400" b="1" dirty="0"/>
              <a:t>Feedback and Continuous Improvement</a:t>
            </a:r>
          </a:p>
          <a:p>
            <a:pPr marL="342900" indent="-342900">
              <a:lnSpc>
                <a:spcPct val="200000"/>
              </a:lnSpc>
              <a:buFont typeface="Wingdings" panose="05000000000000000000" pitchFamily="2" charset="2"/>
              <a:buChar char="v"/>
            </a:pPr>
            <a:r>
              <a:rPr lang="en-IN" sz="2400" b="1" dirty="0"/>
              <a:t>Evaluation of Training Effectiveness</a:t>
            </a:r>
          </a:p>
          <a:p>
            <a:pPr marL="342900" indent="-342900">
              <a:lnSpc>
                <a:spcPct val="200000"/>
              </a:lnSpc>
              <a:buFont typeface="Wingdings" panose="05000000000000000000" pitchFamily="2" charset="2"/>
              <a:buChar char="v"/>
            </a:pPr>
            <a:r>
              <a:rPr lang="en-IN" sz="2400" b="1" dirty="0"/>
              <a:t>Supportive Environment</a:t>
            </a:r>
          </a:p>
        </p:txBody>
      </p:sp>
      <p:grpSp>
        <p:nvGrpSpPr>
          <p:cNvPr id="12" name="Group 8">
            <a:extLst>
              <a:ext uri="{FF2B5EF4-FFF2-40B4-BE49-F238E27FC236}">
                <a16:creationId xmlns:a16="http://schemas.microsoft.com/office/drawing/2014/main" id="{5D27EF2D-4B3F-9256-2B2A-5307CB9482D7}"/>
              </a:ext>
            </a:extLst>
          </p:cNvPr>
          <p:cNvGrpSpPr/>
          <p:nvPr/>
        </p:nvGrpSpPr>
        <p:grpSpPr>
          <a:xfrm>
            <a:off x="10710030" y="1950100"/>
            <a:ext cx="6164339" cy="7994000"/>
            <a:chOff x="0" y="0"/>
            <a:chExt cx="1913890" cy="1913890"/>
          </a:xfrm>
        </p:grpSpPr>
        <p:sp>
          <p:nvSpPr>
            <p:cNvPr id="13" name="Freeform 9">
              <a:extLst>
                <a:ext uri="{FF2B5EF4-FFF2-40B4-BE49-F238E27FC236}">
                  <a16:creationId xmlns:a16="http://schemas.microsoft.com/office/drawing/2014/main" id="{65521421-661B-036C-AF9F-3262216433D1}"/>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sp>
        <p:nvSpPr>
          <p:cNvPr id="14" name="Arrow: Right 13">
            <a:extLst>
              <a:ext uri="{FF2B5EF4-FFF2-40B4-BE49-F238E27FC236}">
                <a16:creationId xmlns:a16="http://schemas.microsoft.com/office/drawing/2014/main" id="{E611874B-F0D6-7CC4-BBA9-FFC1B014AA4E}"/>
              </a:ext>
            </a:extLst>
          </p:cNvPr>
          <p:cNvSpPr/>
          <p:nvPr/>
        </p:nvSpPr>
        <p:spPr>
          <a:xfrm>
            <a:off x="9394323" y="5143500"/>
            <a:ext cx="816477" cy="53340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416681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95191-CC73-232A-3B85-AE8387CE69BB}"/>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848A24E5-CCAD-4D4B-B9BB-C7CB5F28961C}"/>
              </a:ext>
            </a:extLst>
          </p:cNvPr>
          <p:cNvGrpSpPr/>
          <p:nvPr/>
        </p:nvGrpSpPr>
        <p:grpSpPr>
          <a:xfrm>
            <a:off x="0" y="8653654"/>
            <a:ext cx="1635964" cy="1633346"/>
            <a:chOff x="0" y="0"/>
            <a:chExt cx="6350000" cy="6339840"/>
          </a:xfrm>
        </p:grpSpPr>
        <p:sp>
          <p:nvSpPr>
            <p:cNvPr id="9" name="Freeform 9">
              <a:extLst>
                <a:ext uri="{FF2B5EF4-FFF2-40B4-BE49-F238E27FC236}">
                  <a16:creationId xmlns:a16="http://schemas.microsoft.com/office/drawing/2014/main" id="{07041C79-9DEA-87B5-E616-FCC4B41571F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a:extLst>
              <a:ext uri="{FF2B5EF4-FFF2-40B4-BE49-F238E27FC236}">
                <a16:creationId xmlns:a16="http://schemas.microsoft.com/office/drawing/2014/main" id="{0322CD4D-B773-D0AB-C8B0-FDB2B08BA912}"/>
              </a:ext>
            </a:extLst>
          </p:cNvPr>
          <p:cNvGrpSpPr/>
          <p:nvPr/>
        </p:nvGrpSpPr>
        <p:grpSpPr>
          <a:xfrm rot="5400000">
            <a:off x="-1309" y="1309"/>
            <a:ext cx="1635964" cy="1633346"/>
            <a:chOff x="0" y="0"/>
            <a:chExt cx="6350000" cy="6339840"/>
          </a:xfrm>
        </p:grpSpPr>
        <p:sp>
          <p:nvSpPr>
            <p:cNvPr id="11" name="Freeform 11">
              <a:extLst>
                <a:ext uri="{FF2B5EF4-FFF2-40B4-BE49-F238E27FC236}">
                  <a16:creationId xmlns:a16="http://schemas.microsoft.com/office/drawing/2014/main" id="{81DD3F47-1AE6-2C52-849C-9865CECED507}"/>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12" name="TextBox 12">
            <a:extLst>
              <a:ext uri="{FF2B5EF4-FFF2-40B4-BE49-F238E27FC236}">
                <a16:creationId xmlns:a16="http://schemas.microsoft.com/office/drawing/2014/main" id="{E8D92033-0475-D081-AC13-BFF94F874A14}"/>
              </a:ext>
            </a:extLst>
          </p:cNvPr>
          <p:cNvSpPr txBox="1"/>
          <p:nvPr/>
        </p:nvSpPr>
        <p:spPr>
          <a:xfrm>
            <a:off x="5486400" y="370338"/>
            <a:ext cx="8183276" cy="2437206"/>
          </a:xfrm>
          <a:prstGeom prst="rect">
            <a:avLst/>
          </a:prstGeom>
        </p:spPr>
        <p:txBody>
          <a:bodyPr lIns="0" tIns="0" rIns="0" bIns="0" rtlCol="0" anchor="t">
            <a:spAutoFit/>
          </a:bodyPr>
          <a:lstStyle/>
          <a:p>
            <a:pPr algn="ctr">
              <a:lnSpc>
                <a:spcPts val="6300"/>
              </a:lnSpc>
            </a:pPr>
            <a:r>
              <a:rPr lang="en-US" sz="6000" b="1" u="sng" spc="300" dirty="0">
                <a:solidFill>
                  <a:srgbClr val="2B4A9D"/>
                </a:solidFill>
                <a:latin typeface="Poppins Ultra-Bold"/>
                <a:ea typeface="Poppins Ultra-Bold"/>
                <a:cs typeface="Poppins Ultra-Bold"/>
                <a:sym typeface="Poppins Ultra-Bold"/>
              </a:rPr>
              <a:t>BENEFITS OF IMPLEMENTING QMS </a:t>
            </a:r>
          </a:p>
        </p:txBody>
      </p:sp>
      <p:grpSp>
        <p:nvGrpSpPr>
          <p:cNvPr id="14" name="Group 10">
            <a:extLst>
              <a:ext uri="{FF2B5EF4-FFF2-40B4-BE49-F238E27FC236}">
                <a16:creationId xmlns:a16="http://schemas.microsoft.com/office/drawing/2014/main" id="{5A41A59B-3139-A56B-3728-7746FC319FCA}"/>
              </a:ext>
            </a:extLst>
          </p:cNvPr>
          <p:cNvGrpSpPr/>
          <p:nvPr/>
        </p:nvGrpSpPr>
        <p:grpSpPr>
          <a:xfrm rot="10800000">
            <a:off x="16652036" y="2618"/>
            <a:ext cx="1635964" cy="1633346"/>
            <a:chOff x="0" y="0"/>
            <a:chExt cx="6350000" cy="6339840"/>
          </a:xfrm>
        </p:grpSpPr>
        <p:sp>
          <p:nvSpPr>
            <p:cNvPr id="15" name="Freeform 11">
              <a:extLst>
                <a:ext uri="{FF2B5EF4-FFF2-40B4-BE49-F238E27FC236}">
                  <a16:creationId xmlns:a16="http://schemas.microsoft.com/office/drawing/2014/main" id="{8BA96236-C33B-7F05-6CC3-6C7DE5B1048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6" name="Group 10">
            <a:extLst>
              <a:ext uri="{FF2B5EF4-FFF2-40B4-BE49-F238E27FC236}">
                <a16:creationId xmlns:a16="http://schemas.microsoft.com/office/drawing/2014/main" id="{995B5067-C48B-38DF-4106-81FB5E44D927}"/>
              </a:ext>
            </a:extLst>
          </p:cNvPr>
          <p:cNvGrpSpPr/>
          <p:nvPr/>
        </p:nvGrpSpPr>
        <p:grpSpPr>
          <a:xfrm rot="16200000">
            <a:off x="16653345" y="8649727"/>
            <a:ext cx="1635964" cy="1633346"/>
            <a:chOff x="0" y="0"/>
            <a:chExt cx="6350000" cy="6339840"/>
          </a:xfrm>
        </p:grpSpPr>
        <p:sp>
          <p:nvSpPr>
            <p:cNvPr id="17" name="Freeform 11">
              <a:extLst>
                <a:ext uri="{FF2B5EF4-FFF2-40B4-BE49-F238E27FC236}">
                  <a16:creationId xmlns:a16="http://schemas.microsoft.com/office/drawing/2014/main" id="{0F7CAE10-86F7-EEC5-45D2-781B58801479}"/>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4" name="TextBox 3">
            <a:extLst>
              <a:ext uri="{FF2B5EF4-FFF2-40B4-BE49-F238E27FC236}">
                <a16:creationId xmlns:a16="http://schemas.microsoft.com/office/drawing/2014/main" id="{7FAB7F92-AE0D-18E5-336D-CB664E750308}"/>
              </a:ext>
            </a:extLst>
          </p:cNvPr>
          <p:cNvSpPr txBox="1"/>
          <p:nvPr/>
        </p:nvSpPr>
        <p:spPr>
          <a:xfrm>
            <a:off x="2209800" y="3653181"/>
            <a:ext cx="3879184" cy="646331"/>
          </a:xfrm>
          <a:prstGeom prst="rect">
            <a:avLst/>
          </a:prstGeom>
          <a:noFill/>
          <a:ln>
            <a:solidFill>
              <a:schemeClr val="tx1"/>
            </a:solidFill>
          </a:ln>
        </p:spPr>
        <p:txBody>
          <a:bodyPr wrap="square">
            <a:spAutoFit/>
          </a:bodyPr>
          <a:lstStyle/>
          <a:p>
            <a:r>
              <a:rPr lang="en-IN" sz="3600" b="1" dirty="0"/>
              <a:t>Document Control</a:t>
            </a:r>
          </a:p>
        </p:txBody>
      </p:sp>
      <p:sp>
        <p:nvSpPr>
          <p:cNvPr id="6" name="TextBox 5">
            <a:extLst>
              <a:ext uri="{FF2B5EF4-FFF2-40B4-BE49-F238E27FC236}">
                <a16:creationId xmlns:a16="http://schemas.microsoft.com/office/drawing/2014/main" id="{60196594-810E-8EF0-2D02-3E8FD2E535F6}"/>
              </a:ext>
            </a:extLst>
          </p:cNvPr>
          <p:cNvSpPr txBox="1"/>
          <p:nvPr/>
        </p:nvSpPr>
        <p:spPr>
          <a:xfrm>
            <a:off x="816673" y="4553188"/>
            <a:ext cx="7307882" cy="3416320"/>
          </a:xfrm>
          <a:prstGeom prst="rect">
            <a:avLst/>
          </a:prstGeom>
          <a:noFill/>
          <a:ln>
            <a:solidFill>
              <a:schemeClr val="tx1"/>
            </a:solidFill>
          </a:ln>
        </p:spPr>
        <p:txBody>
          <a:bodyPr wrap="square">
            <a:spAutoFit/>
          </a:bodyPr>
          <a:lstStyle/>
          <a:p>
            <a:pPr marL="342900" indent="-342900" algn="just">
              <a:buFont typeface="Arial" panose="020B0604020202020204" pitchFamily="34" charset="0"/>
              <a:buChar char="•"/>
            </a:pPr>
            <a:r>
              <a:rPr lang="en-IN" sz="2400" b="1" dirty="0"/>
              <a:t>Centralized Repository: </a:t>
            </a:r>
            <a:r>
              <a:rPr lang="en-US" sz="2400" dirty="0"/>
              <a:t>A centralized repository ensures all quality management documents are stored in a single, secure location, making access and retrieval efficient for authorized personnel.</a:t>
            </a:r>
          </a:p>
          <a:p>
            <a:pPr marL="342900" indent="-342900" algn="just">
              <a:buFont typeface="Arial" panose="020B0604020202020204" pitchFamily="34" charset="0"/>
              <a:buChar char="•"/>
            </a:pPr>
            <a:endParaRPr lang="en-US" sz="2400" b="1" dirty="0"/>
          </a:p>
          <a:p>
            <a:pPr marL="342900" indent="-342900" algn="just">
              <a:buFont typeface="Arial" panose="020B0604020202020204" pitchFamily="34" charset="0"/>
              <a:buChar char="•"/>
            </a:pPr>
            <a:r>
              <a:rPr lang="en-IN" sz="2400" b="1" dirty="0"/>
              <a:t>Version Control: </a:t>
            </a:r>
            <a:r>
              <a:rPr lang="en-US" sz="2400" dirty="0"/>
              <a:t>Version control allows tracking of changes and updates to documents over time, ensuring users always access the latest, approved versions and maintain a history of document revisions.</a:t>
            </a:r>
          </a:p>
        </p:txBody>
      </p:sp>
      <p:sp>
        <p:nvSpPr>
          <p:cNvPr id="19" name="TextBox 18">
            <a:extLst>
              <a:ext uri="{FF2B5EF4-FFF2-40B4-BE49-F238E27FC236}">
                <a16:creationId xmlns:a16="http://schemas.microsoft.com/office/drawing/2014/main" id="{08C55EAF-0718-F7F5-7B44-0C10551907D7}"/>
              </a:ext>
            </a:extLst>
          </p:cNvPr>
          <p:cNvSpPr txBox="1"/>
          <p:nvPr/>
        </p:nvSpPr>
        <p:spPr>
          <a:xfrm>
            <a:off x="12039600" y="3199259"/>
            <a:ext cx="3660242" cy="646331"/>
          </a:xfrm>
          <a:prstGeom prst="rect">
            <a:avLst/>
          </a:prstGeom>
          <a:noFill/>
          <a:ln>
            <a:solidFill>
              <a:schemeClr val="tx1"/>
            </a:solidFill>
          </a:ln>
        </p:spPr>
        <p:txBody>
          <a:bodyPr wrap="square">
            <a:spAutoFit/>
          </a:bodyPr>
          <a:lstStyle/>
          <a:p>
            <a:r>
              <a:rPr lang="en-IN" sz="3600" b="1" dirty="0"/>
              <a:t>Risk Management</a:t>
            </a:r>
          </a:p>
        </p:txBody>
      </p:sp>
      <p:sp>
        <p:nvSpPr>
          <p:cNvPr id="21" name="TextBox 20">
            <a:extLst>
              <a:ext uri="{FF2B5EF4-FFF2-40B4-BE49-F238E27FC236}">
                <a16:creationId xmlns:a16="http://schemas.microsoft.com/office/drawing/2014/main" id="{2FF1B5AC-E7E7-598E-DA93-213421FD0E72}"/>
              </a:ext>
            </a:extLst>
          </p:cNvPr>
          <p:cNvSpPr txBox="1"/>
          <p:nvPr/>
        </p:nvSpPr>
        <p:spPr>
          <a:xfrm>
            <a:off x="8991600" y="3976347"/>
            <a:ext cx="9144000" cy="4524315"/>
          </a:xfrm>
          <a:prstGeom prst="rect">
            <a:avLst/>
          </a:prstGeom>
          <a:noFill/>
          <a:ln>
            <a:solidFill>
              <a:schemeClr val="tx1"/>
            </a:solidFill>
          </a:ln>
        </p:spPr>
        <p:txBody>
          <a:bodyPr wrap="square">
            <a:spAutoFit/>
          </a:bodyPr>
          <a:lstStyle/>
          <a:p>
            <a:pPr marL="342900" indent="-342900" algn="just">
              <a:buFont typeface="Arial" panose="020B0604020202020204" pitchFamily="34" charset="0"/>
              <a:buChar char="•"/>
            </a:pPr>
            <a:r>
              <a:rPr lang="en-IN" sz="2400" b="1" dirty="0"/>
              <a:t>Risk Identification: </a:t>
            </a:r>
            <a:r>
              <a:rPr lang="en-US" sz="2400" dirty="0"/>
              <a:t>Risk identification involves systematically detecting potential risks that could impact the quality management process, allowing organizations to address them proactively.</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IN" sz="2400" b="1" dirty="0"/>
              <a:t>Risk Mitigation Strategies</a:t>
            </a:r>
            <a:r>
              <a:rPr lang="en-IN" sz="2400" dirty="0"/>
              <a:t>: </a:t>
            </a:r>
            <a:r>
              <a:rPr lang="en-US" sz="2400" dirty="0"/>
              <a:t>Risk mitigation strategies provide structured approaches to minimize the impacts of identified risks, ensuring quality standards are maintained throughout the operational processes.</a:t>
            </a:r>
            <a:endParaRPr lang="en-IN"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IN" sz="2400" b="1" dirty="0"/>
              <a:t>Compliance Management: </a:t>
            </a:r>
            <a:r>
              <a:rPr lang="en-IN" sz="2400" dirty="0"/>
              <a:t>Compliance management ensures that all processes adhere to regulatory requirements and standards, minimizing legal risks and enhancing overall quality assurance.</a:t>
            </a:r>
            <a:endParaRPr lang="en-US" sz="2400" dirty="0"/>
          </a:p>
        </p:txBody>
      </p:sp>
      <p:sp>
        <p:nvSpPr>
          <p:cNvPr id="25" name="TextBox 24">
            <a:extLst>
              <a:ext uri="{FF2B5EF4-FFF2-40B4-BE49-F238E27FC236}">
                <a16:creationId xmlns:a16="http://schemas.microsoft.com/office/drawing/2014/main" id="{EEEF89AF-0928-41CD-DD0E-2C63B6328D76}"/>
              </a:ext>
            </a:extLst>
          </p:cNvPr>
          <p:cNvSpPr txBox="1"/>
          <p:nvPr/>
        </p:nvSpPr>
        <p:spPr>
          <a:xfrm>
            <a:off x="411178" y="7935574"/>
            <a:ext cx="9144000" cy="369332"/>
          </a:xfrm>
          <a:prstGeom prst="rect">
            <a:avLst/>
          </a:prstGeom>
          <a:noFill/>
        </p:spPr>
        <p:txBody>
          <a:bodyPr wrap="square">
            <a:spAutoFit/>
          </a:bodyPr>
          <a:lstStyle/>
          <a:p>
            <a:r>
              <a:rPr lang="en-IN" dirty="0"/>
              <a:t> </a:t>
            </a:r>
          </a:p>
        </p:txBody>
      </p:sp>
      <p:pic>
        <p:nvPicPr>
          <p:cNvPr id="29" name="Picture 28">
            <a:extLst>
              <a:ext uri="{FF2B5EF4-FFF2-40B4-BE49-F238E27FC236}">
                <a16:creationId xmlns:a16="http://schemas.microsoft.com/office/drawing/2014/main" id="{D7313397-365C-B73D-C4F4-3A84F3788A9B}"/>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4916588" y="-319865"/>
            <a:ext cx="2606142" cy="2493033"/>
          </a:xfrm>
          <a:prstGeom prst="rect">
            <a:avLst/>
          </a:prstGeom>
        </p:spPr>
      </p:pic>
    </p:spTree>
    <p:extLst>
      <p:ext uri="{BB962C8B-B14F-4D97-AF65-F5344CB8AC3E}">
        <p14:creationId xmlns:p14="http://schemas.microsoft.com/office/powerpoint/2010/main" val="2640428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6622B-8190-CB53-672F-9253F5A7D7CA}"/>
            </a:ext>
          </a:extLst>
        </p:cNvPr>
        <p:cNvGrpSpPr/>
        <p:nvPr/>
      </p:nvGrpSpPr>
      <p:grpSpPr>
        <a:xfrm>
          <a:off x="0" y="0"/>
          <a:ext cx="0" cy="0"/>
          <a:chOff x="0" y="0"/>
          <a:chExt cx="0" cy="0"/>
        </a:xfrm>
      </p:grpSpPr>
      <p:grpSp>
        <p:nvGrpSpPr>
          <p:cNvPr id="22" name="Group 14">
            <a:extLst>
              <a:ext uri="{FF2B5EF4-FFF2-40B4-BE49-F238E27FC236}">
                <a16:creationId xmlns:a16="http://schemas.microsoft.com/office/drawing/2014/main" id="{EB7649DC-8B51-CFD1-88EF-EA8D0582F25D}"/>
              </a:ext>
            </a:extLst>
          </p:cNvPr>
          <p:cNvGrpSpPr/>
          <p:nvPr/>
        </p:nvGrpSpPr>
        <p:grpSpPr>
          <a:xfrm>
            <a:off x="0" y="0"/>
            <a:ext cx="541602" cy="10287000"/>
            <a:chOff x="0" y="0"/>
            <a:chExt cx="157867" cy="2998468"/>
          </a:xfrm>
        </p:grpSpPr>
        <p:sp>
          <p:nvSpPr>
            <p:cNvPr id="23" name="Freeform 15">
              <a:extLst>
                <a:ext uri="{FF2B5EF4-FFF2-40B4-BE49-F238E27FC236}">
                  <a16:creationId xmlns:a16="http://schemas.microsoft.com/office/drawing/2014/main" id="{2599E515-D8DA-AD73-AD9D-31BD4DE6BE3B}"/>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grpSp>
        <p:nvGrpSpPr>
          <p:cNvPr id="24" name="Group 14">
            <a:extLst>
              <a:ext uri="{FF2B5EF4-FFF2-40B4-BE49-F238E27FC236}">
                <a16:creationId xmlns:a16="http://schemas.microsoft.com/office/drawing/2014/main" id="{8CFCFF91-D88A-DC35-8C89-C5C9598C2A99}"/>
              </a:ext>
            </a:extLst>
          </p:cNvPr>
          <p:cNvGrpSpPr/>
          <p:nvPr/>
        </p:nvGrpSpPr>
        <p:grpSpPr>
          <a:xfrm rot="10800000">
            <a:off x="17723670" y="-8120"/>
            <a:ext cx="541602" cy="10287000"/>
            <a:chOff x="0" y="0"/>
            <a:chExt cx="157867" cy="2998468"/>
          </a:xfrm>
        </p:grpSpPr>
        <p:sp>
          <p:nvSpPr>
            <p:cNvPr id="25" name="Freeform 15">
              <a:extLst>
                <a:ext uri="{FF2B5EF4-FFF2-40B4-BE49-F238E27FC236}">
                  <a16:creationId xmlns:a16="http://schemas.microsoft.com/office/drawing/2014/main" id="{5FA65066-E202-DE8C-EC6B-AF66C3766D3F}"/>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pic>
        <p:nvPicPr>
          <p:cNvPr id="3" name="Picture 2">
            <a:extLst>
              <a:ext uri="{FF2B5EF4-FFF2-40B4-BE49-F238E27FC236}">
                <a16:creationId xmlns:a16="http://schemas.microsoft.com/office/drawing/2014/main" id="{5369AEFF-101B-00D5-6781-B22D8136B466}"/>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5117528" y="-8120"/>
            <a:ext cx="2606142" cy="2493033"/>
          </a:xfrm>
          <a:prstGeom prst="rect">
            <a:avLst/>
          </a:prstGeom>
        </p:spPr>
      </p:pic>
      <p:sp>
        <p:nvSpPr>
          <p:cNvPr id="11" name="TextBox 10">
            <a:extLst>
              <a:ext uri="{FF2B5EF4-FFF2-40B4-BE49-F238E27FC236}">
                <a16:creationId xmlns:a16="http://schemas.microsoft.com/office/drawing/2014/main" id="{DD01F3AA-42A5-C781-7143-6CA9F0852FBE}"/>
              </a:ext>
            </a:extLst>
          </p:cNvPr>
          <p:cNvSpPr txBox="1"/>
          <p:nvPr/>
        </p:nvSpPr>
        <p:spPr>
          <a:xfrm>
            <a:off x="3855393" y="136493"/>
            <a:ext cx="11125200" cy="830997"/>
          </a:xfrm>
          <a:prstGeom prst="rect">
            <a:avLst/>
          </a:prstGeom>
          <a:noFill/>
        </p:spPr>
        <p:txBody>
          <a:bodyPr wrap="square">
            <a:spAutoFit/>
          </a:bodyPr>
          <a:lstStyle/>
          <a:p>
            <a:r>
              <a:rPr lang="en-US" sz="4800" b="1" u="sng" dirty="0">
                <a:solidFill>
                  <a:srgbClr val="002060"/>
                </a:solidFill>
              </a:rPr>
              <a:t>Regulatory Compliance and QMS Software</a:t>
            </a:r>
          </a:p>
        </p:txBody>
      </p:sp>
      <p:sp>
        <p:nvSpPr>
          <p:cNvPr id="13" name="TextBox 12">
            <a:extLst>
              <a:ext uri="{FF2B5EF4-FFF2-40B4-BE49-F238E27FC236}">
                <a16:creationId xmlns:a16="http://schemas.microsoft.com/office/drawing/2014/main" id="{4E13A9E2-F33F-8CE4-C07E-A91F6171390F}"/>
              </a:ext>
            </a:extLst>
          </p:cNvPr>
          <p:cNvSpPr txBox="1"/>
          <p:nvPr/>
        </p:nvSpPr>
        <p:spPr>
          <a:xfrm>
            <a:off x="869623" y="3530885"/>
            <a:ext cx="16548753" cy="6919715"/>
          </a:xfrm>
          <a:prstGeom prst="rect">
            <a:avLst/>
          </a:prstGeom>
          <a:noFill/>
        </p:spPr>
        <p:txBody>
          <a:bodyPr wrap="square">
            <a:spAutoFit/>
          </a:bodyPr>
          <a:lstStyle/>
          <a:p>
            <a:pPr algn="just"/>
            <a:r>
              <a:rPr lang="en-US" sz="2800" b="1" u="sng" dirty="0"/>
              <a:t>Key features include:</a:t>
            </a:r>
          </a:p>
          <a:p>
            <a:pPr algn="just">
              <a:lnSpc>
                <a:spcPct val="150000"/>
              </a:lnSpc>
              <a:buFont typeface="+mj-lt"/>
              <a:buAutoNum type="arabicPeriod"/>
            </a:pPr>
            <a:r>
              <a:rPr lang="en-US" sz="2800" b="1" dirty="0"/>
              <a:t>Centralized Document Control</a:t>
            </a:r>
            <a:r>
              <a:rPr lang="en-US" sz="2800" dirty="0"/>
              <a:t>: Organizing and tracking regulatory documents.</a:t>
            </a:r>
          </a:p>
          <a:p>
            <a:pPr algn="just">
              <a:lnSpc>
                <a:spcPct val="150000"/>
              </a:lnSpc>
              <a:buFont typeface="+mj-lt"/>
              <a:buAutoNum type="arabicPeriod"/>
            </a:pPr>
            <a:r>
              <a:rPr lang="en-US" sz="2800" b="1" dirty="0"/>
              <a:t>Audit Management</a:t>
            </a:r>
            <a:r>
              <a:rPr lang="en-US" sz="2800" dirty="0"/>
              <a:t>: Supporting internal and external audits, ensuring readiness for regulatory inspections.</a:t>
            </a:r>
          </a:p>
          <a:p>
            <a:pPr algn="just">
              <a:lnSpc>
                <a:spcPct val="150000"/>
              </a:lnSpc>
              <a:buFont typeface="+mj-lt"/>
              <a:buAutoNum type="arabicPeriod"/>
            </a:pPr>
            <a:r>
              <a:rPr lang="en-US" sz="2800" b="1" dirty="0"/>
              <a:t>Compliance with Industry Standards</a:t>
            </a:r>
            <a:r>
              <a:rPr lang="en-US" sz="2800" dirty="0"/>
              <a:t>: Ensuring adherence to ISO, GMP and FDA standards.</a:t>
            </a:r>
          </a:p>
          <a:p>
            <a:pPr algn="just">
              <a:lnSpc>
                <a:spcPct val="150000"/>
              </a:lnSpc>
              <a:buFont typeface="+mj-lt"/>
              <a:buAutoNum type="arabicPeriod"/>
            </a:pPr>
            <a:r>
              <a:rPr lang="en-US" sz="2800" b="1" dirty="0"/>
              <a:t>Change Control Management</a:t>
            </a:r>
            <a:r>
              <a:rPr lang="en-US" sz="2800" dirty="0"/>
              <a:t>: Documenting and assessing changes for regulatory impact.</a:t>
            </a:r>
          </a:p>
          <a:p>
            <a:pPr algn="just">
              <a:lnSpc>
                <a:spcPct val="150000"/>
              </a:lnSpc>
              <a:buFont typeface="+mj-lt"/>
              <a:buAutoNum type="arabicPeriod"/>
            </a:pPr>
            <a:r>
              <a:rPr lang="en-US" sz="2800" b="1" dirty="0"/>
              <a:t>Risk Management</a:t>
            </a:r>
            <a:r>
              <a:rPr lang="en-US" sz="2800" dirty="0"/>
              <a:t>: Identifying and mitigating risks related to non-compliance.</a:t>
            </a:r>
          </a:p>
          <a:p>
            <a:pPr algn="just">
              <a:lnSpc>
                <a:spcPct val="150000"/>
              </a:lnSpc>
              <a:buFont typeface="+mj-lt"/>
              <a:buAutoNum type="arabicPeriod"/>
            </a:pPr>
            <a:r>
              <a:rPr lang="en-US" sz="2800" b="1" dirty="0"/>
              <a:t>Training Management</a:t>
            </a:r>
            <a:r>
              <a:rPr lang="en-US" sz="2800" dirty="0"/>
              <a:t>: Managing compliance-related training and certifications.</a:t>
            </a:r>
          </a:p>
          <a:p>
            <a:pPr algn="just">
              <a:lnSpc>
                <a:spcPct val="150000"/>
              </a:lnSpc>
              <a:buFont typeface="+mj-lt"/>
              <a:buAutoNum type="arabicPeriod"/>
            </a:pPr>
            <a:r>
              <a:rPr lang="en-US" sz="2800" b="1" dirty="0"/>
              <a:t>Supplier Compliance</a:t>
            </a:r>
            <a:r>
              <a:rPr lang="en-US" sz="2800" dirty="0"/>
              <a:t>: Auditing and ensuring vendor compliance with regulatory standards.</a:t>
            </a:r>
          </a:p>
          <a:p>
            <a:pPr algn="just">
              <a:lnSpc>
                <a:spcPct val="150000"/>
              </a:lnSpc>
              <a:buFont typeface="+mj-lt"/>
              <a:buAutoNum type="arabicPeriod"/>
            </a:pPr>
            <a:r>
              <a:rPr lang="en-US" sz="2800" b="1" dirty="0"/>
              <a:t>Product Lifecycle Management</a:t>
            </a:r>
            <a:r>
              <a:rPr lang="en-US" sz="2800" dirty="0"/>
              <a:t>: Maintaining traceability from raw materials to finished products.</a:t>
            </a:r>
          </a:p>
          <a:p>
            <a:pPr algn="just">
              <a:lnSpc>
                <a:spcPct val="150000"/>
              </a:lnSpc>
              <a:buFont typeface="+mj-lt"/>
              <a:buAutoNum type="arabicPeriod"/>
            </a:pPr>
            <a:r>
              <a:rPr lang="en-US" sz="2800" b="1" dirty="0"/>
              <a:t>Non-Conformance and CAPA</a:t>
            </a:r>
            <a:r>
              <a:rPr lang="en-US" sz="2800" dirty="0"/>
              <a:t>: Managing corrective and preventive actions to address non-conformances.</a:t>
            </a:r>
          </a:p>
          <a:p>
            <a:pPr algn="just">
              <a:lnSpc>
                <a:spcPct val="150000"/>
              </a:lnSpc>
              <a:buFont typeface="+mj-lt"/>
              <a:buAutoNum type="arabicPeriod"/>
            </a:pPr>
            <a:r>
              <a:rPr lang="en-US" sz="2800" b="1" dirty="0"/>
              <a:t>Electronic Records</a:t>
            </a:r>
            <a:r>
              <a:rPr lang="en-US" sz="2800" dirty="0"/>
              <a:t>: Ensuring compliance with FDA 21 CFR Part 11 for electronic records and signatures.</a:t>
            </a:r>
          </a:p>
        </p:txBody>
      </p:sp>
      <p:sp>
        <p:nvSpPr>
          <p:cNvPr id="15" name="TextBox 14">
            <a:extLst>
              <a:ext uri="{FF2B5EF4-FFF2-40B4-BE49-F238E27FC236}">
                <a16:creationId xmlns:a16="http://schemas.microsoft.com/office/drawing/2014/main" id="{D069EA2E-5031-DFDD-8427-B280B445A534}"/>
              </a:ext>
            </a:extLst>
          </p:cNvPr>
          <p:cNvSpPr txBox="1"/>
          <p:nvPr/>
        </p:nvSpPr>
        <p:spPr>
          <a:xfrm>
            <a:off x="843018" y="1268876"/>
            <a:ext cx="14274509" cy="2246769"/>
          </a:xfrm>
          <a:prstGeom prst="rect">
            <a:avLst/>
          </a:prstGeom>
          <a:noFill/>
        </p:spPr>
        <p:txBody>
          <a:bodyPr wrap="square">
            <a:spAutoFit/>
          </a:bodyPr>
          <a:lstStyle/>
          <a:p>
            <a:pPr algn="just"/>
            <a:r>
              <a:rPr lang="en-US" sz="2800" dirty="0"/>
              <a:t>Regulatory Compliance in Quality Management System (QMS) Software helps organizations meet industry-specific regulatory requirements, such as those from governmental agencies and standards organizations (e.g., ISO, FDA, GMP). By automating compliance tasks and ensuring traceability, QMS software streamlines processes to track regulatory requirements and maintain necessary documentation.</a:t>
            </a:r>
          </a:p>
        </p:txBody>
      </p:sp>
    </p:spTree>
    <p:extLst>
      <p:ext uri="{BB962C8B-B14F-4D97-AF65-F5344CB8AC3E}">
        <p14:creationId xmlns:p14="http://schemas.microsoft.com/office/powerpoint/2010/main" val="3501002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80498" y="886353"/>
            <a:ext cx="15327005" cy="1105880"/>
          </a:xfrm>
          <a:prstGeom prst="rect">
            <a:avLst/>
          </a:prstGeom>
        </p:spPr>
        <p:txBody>
          <a:bodyPr lIns="0" tIns="0" rIns="0" bIns="0" rtlCol="0" anchor="t">
            <a:spAutoFit/>
          </a:bodyPr>
          <a:lstStyle/>
          <a:p>
            <a:pPr algn="ctr">
              <a:lnSpc>
                <a:spcPts val="8400"/>
              </a:lnSpc>
            </a:pPr>
            <a:r>
              <a:rPr lang="en-US" sz="8000" b="1" dirty="0"/>
              <a:t>Notifications in QMS software</a:t>
            </a:r>
          </a:p>
        </p:txBody>
      </p:sp>
      <p:grpSp>
        <p:nvGrpSpPr>
          <p:cNvPr id="3" name="Group 3"/>
          <p:cNvGrpSpPr/>
          <p:nvPr/>
        </p:nvGrpSpPr>
        <p:grpSpPr>
          <a:xfrm>
            <a:off x="9334500" y="2476500"/>
            <a:ext cx="8953500" cy="7810500"/>
            <a:chOff x="0" y="0"/>
            <a:chExt cx="3266261" cy="2849292"/>
          </a:xfrm>
        </p:grpSpPr>
        <p:sp>
          <p:nvSpPr>
            <p:cNvPr id="4" name="Freeform 4"/>
            <p:cNvSpPr/>
            <p:nvPr/>
          </p:nvSpPr>
          <p:spPr>
            <a:xfrm>
              <a:off x="0" y="0"/>
              <a:ext cx="3266261" cy="2849292"/>
            </a:xfrm>
            <a:custGeom>
              <a:avLst/>
              <a:gdLst/>
              <a:ahLst/>
              <a:cxnLst/>
              <a:rect l="l" t="t" r="r" b="b"/>
              <a:pathLst>
                <a:path w="3266261" h="2849292">
                  <a:moveTo>
                    <a:pt x="0" y="0"/>
                  </a:moveTo>
                  <a:lnTo>
                    <a:pt x="3266261" y="0"/>
                  </a:lnTo>
                  <a:lnTo>
                    <a:pt x="3266261" y="2849292"/>
                  </a:lnTo>
                  <a:lnTo>
                    <a:pt x="0" y="2849292"/>
                  </a:lnTo>
                  <a:close/>
                </a:path>
              </a:pathLst>
            </a:custGeom>
            <a:solidFill>
              <a:srgbClr val="2B4A9D"/>
            </a:solidFill>
          </p:spPr>
        </p:sp>
      </p:grpSp>
      <p:grpSp>
        <p:nvGrpSpPr>
          <p:cNvPr id="5" name="Group 5"/>
          <p:cNvGrpSpPr/>
          <p:nvPr/>
        </p:nvGrpSpPr>
        <p:grpSpPr>
          <a:xfrm>
            <a:off x="0" y="2476500"/>
            <a:ext cx="8953500" cy="7810500"/>
            <a:chOff x="0" y="0"/>
            <a:chExt cx="3266261" cy="2849292"/>
          </a:xfrm>
        </p:grpSpPr>
        <p:sp>
          <p:nvSpPr>
            <p:cNvPr id="6" name="Freeform 6"/>
            <p:cNvSpPr/>
            <p:nvPr/>
          </p:nvSpPr>
          <p:spPr>
            <a:xfrm>
              <a:off x="0" y="0"/>
              <a:ext cx="3266261" cy="2849292"/>
            </a:xfrm>
            <a:custGeom>
              <a:avLst/>
              <a:gdLst/>
              <a:ahLst/>
              <a:cxnLst/>
              <a:rect l="l" t="t" r="r" b="b"/>
              <a:pathLst>
                <a:path w="3266261" h="2849292">
                  <a:moveTo>
                    <a:pt x="0" y="0"/>
                  </a:moveTo>
                  <a:lnTo>
                    <a:pt x="3266261" y="0"/>
                  </a:lnTo>
                  <a:lnTo>
                    <a:pt x="3266261" y="2849292"/>
                  </a:lnTo>
                  <a:lnTo>
                    <a:pt x="0" y="2849292"/>
                  </a:lnTo>
                  <a:close/>
                </a:path>
              </a:pathLst>
            </a:custGeom>
            <a:solidFill>
              <a:srgbClr val="2B4A9D"/>
            </a:solidFill>
          </p:spPr>
        </p:sp>
      </p:grpSp>
      <p:sp>
        <p:nvSpPr>
          <p:cNvPr id="11" name="TextBox 11"/>
          <p:cNvSpPr txBox="1"/>
          <p:nvPr/>
        </p:nvSpPr>
        <p:spPr>
          <a:xfrm>
            <a:off x="9679461" y="4650374"/>
            <a:ext cx="8187378" cy="4879413"/>
          </a:xfrm>
          <a:prstGeom prst="rect">
            <a:avLst/>
          </a:prstGeom>
        </p:spPr>
        <p:txBody>
          <a:bodyPr lIns="0" tIns="0" rIns="0" bIns="0" rtlCol="0" anchor="t">
            <a:spAutoFit/>
          </a:bodyPr>
          <a:lstStyle/>
          <a:p>
            <a:pPr algn="just"/>
            <a:r>
              <a:rPr lang="en-US" sz="3200" b="1" dirty="0">
                <a:solidFill>
                  <a:schemeClr val="bg1"/>
                </a:solidFill>
              </a:rPr>
              <a:t>Automated System-Generated Notifications for Every Action and Submission</a:t>
            </a:r>
            <a:endParaRPr lang="en-US" sz="3200" dirty="0">
              <a:solidFill>
                <a:schemeClr val="bg1"/>
              </a:solidFill>
            </a:endParaRPr>
          </a:p>
          <a:p>
            <a:pPr algn="just"/>
            <a:r>
              <a:rPr lang="en-US" sz="3200" dirty="0">
                <a:solidFill>
                  <a:schemeClr val="bg1"/>
                </a:solidFill>
              </a:rPr>
              <a:t>Our QMS software ensures seamless communication and accountability by providing </a:t>
            </a:r>
            <a:r>
              <a:rPr lang="en-US" sz="3200" b="1" u="sng" dirty="0">
                <a:solidFill>
                  <a:schemeClr val="bg1"/>
                </a:solidFill>
              </a:rPr>
              <a:t>system-generated notifications</a:t>
            </a:r>
            <a:r>
              <a:rPr lang="en-US" sz="3200" u="sng" dirty="0">
                <a:solidFill>
                  <a:schemeClr val="bg1"/>
                </a:solidFill>
              </a:rPr>
              <a:t> </a:t>
            </a:r>
            <a:r>
              <a:rPr lang="en-US" sz="3200" dirty="0">
                <a:solidFill>
                  <a:schemeClr val="bg1"/>
                </a:solidFill>
              </a:rPr>
              <a:t>for every action and submission. This feature helps keep your team informed, ensures timely completion of tasks, and supports compliance with industry standards.</a:t>
            </a:r>
          </a:p>
          <a:p>
            <a:pPr algn="l">
              <a:lnSpc>
                <a:spcPts val="3750"/>
              </a:lnSpc>
            </a:pPr>
            <a:endParaRPr lang="en-US" sz="3000" i="1" spc="150" dirty="0">
              <a:solidFill>
                <a:srgbClr val="FFFFFF"/>
              </a:solidFill>
              <a:latin typeface="Lato Italics"/>
              <a:ea typeface="Lato Italics"/>
              <a:cs typeface="Lato Italics"/>
              <a:sym typeface="Lato Italics"/>
            </a:endParaRPr>
          </a:p>
        </p:txBody>
      </p:sp>
      <p:sp>
        <p:nvSpPr>
          <p:cNvPr id="12" name="TextBox 12"/>
          <p:cNvSpPr txBox="1"/>
          <p:nvPr/>
        </p:nvSpPr>
        <p:spPr>
          <a:xfrm>
            <a:off x="352581" y="4832552"/>
            <a:ext cx="8187378" cy="4385816"/>
          </a:xfrm>
          <a:prstGeom prst="rect">
            <a:avLst/>
          </a:prstGeom>
        </p:spPr>
        <p:txBody>
          <a:bodyPr lIns="0" tIns="0" rIns="0" bIns="0" rtlCol="0" anchor="t">
            <a:spAutoFit/>
          </a:bodyPr>
          <a:lstStyle/>
          <a:p>
            <a:pPr algn="just">
              <a:lnSpc>
                <a:spcPts val="3750"/>
              </a:lnSpc>
            </a:pPr>
            <a:r>
              <a:rPr lang="en-US" sz="3600" dirty="0">
                <a:solidFill>
                  <a:schemeClr val="bg1"/>
                </a:solidFill>
              </a:rPr>
              <a:t>Our QMS software ensures you never miss an important action or submission by providing </a:t>
            </a:r>
            <a:r>
              <a:rPr lang="en-US" sz="3600" b="1" u="sng" dirty="0">
                <a:solidFill>
                  <a:schemeClr val="bg1"/>
                </a:solidFill>
              </a:rPr>
              <a:t>real-time email notifications</a:t>
            </a:r>
            <a:r>
              <a:rPr lang="en-US" sz="3600" u="sng" dirty="0">
                <a:solidFill>
                  <a:schemeClr val="bg1"/>
                </a:solidFill>
              </a:rPr>
              <a:t> </a:t>
            </a:r>
            <a:r>
              <a:rPr lang="en-US" sz="3600" dirty="0">
                <a:solidFill>
                  <a:schemeClr val="bg1"/>
                </a:solidFill>
              </a:rPr>
              <a:t>for every critical task. Whether it's document approvals, audit schedules, training updates, or compliance deadlines, our software keeps you informed and on track, helping you maintain quality standards and regulatory compliance seamlessly.</a:t>
            </a:r>
            <a:endParaRPr lang="en-US" sz="3200" i="1" spc="150" dirty="0">
              <a:solidFill>
                <a:schemeClr val="bg1"/>
              </a:solidFill>
              <a:latin typeface="Lato Italics"/>
              <a:ea typeface="Lato Italics"/>
              <a:cs typeface="Lato Italics"/>
              <a:sym typeface="Lato Italics"/>
            </a:endParaRPr>
          </a:p>
        </p:txBody>
      </p:sp>
      <p:sp>
        <p:nvSpPr>
          <p:cNvPr id="13" name="TextBox 13"/>
          <p:cNvSpPr txBox="1"/>
          <p:nvPr/>
        </p:nvSpPr>
        <p:spPr>
          <a:xfrm>
            <a:off x="11353800" y="3401807"/>
            <a:ext cx="8187378" cy="491353"/>
          </a:xfrm>
          <a:prstGeom prst="rect">
            <a:avLst/>
          </a:prstGeom>
        </p:spPr>
        <p:txBody>
          <a:bodyPr lIns="0" tIns="0" rIns="0" bIns="0" rtlCol="0" anchor="t">
            <a:spAutoFit/>
          </a:bodyPr>
          <a:lstStyle/>
          <a:p>
            <a:pPr algn="l">
              <a:lnSpc>
                <a:spcPts val="4200"/>
              </a:lnSpc>
            </a:pPr>
            <a:r>
              <a:rPr lang="en-US" sz="3200" b="1" u="sng" spc="300" dirty="0">
                <a:solidFill>
                  <a:srgbClr val="FFFFFF"/>
                </a:solidFill>
                <a:latin typeface="Lato Bold"/>
                <a:ea typeface="Lato Bold"/>
                <a:cs typeface="Lato Bold"/>
                <a:sym typeface="Lato Bold"/>
              </a:rPr>
              <a:t>System Notifications:</a:t>
            </a:r>
          </a:p>
        </p:txBody>
      </p:sp>
      <p:sp>
        <p:nvSpPr>
          <p:cNvPr id="14" name="TextBox 14"/>
          <p:cNvSpPr txBox="1"/>
          <p:nvPr/>
        </p:nvSpPr>
        <p:spPr>
          <a:xfrm>
            <a:off x="1905000" y="3401808"/>
            <a:ext cx="8187378" cy="491353"/>
          </a:xfrm>
          <a:prstGeom prst="rect">
            <a:avLst/>
          </a:prstGeom>
        </p:spPr>
        <p:txBody>
          <a:bodyPr wrap="square" lIns="0" tIns="0" rIns="0" bIns="0" rtlCol="0" anchor="t">
            <a:spAutoFit/>
          </a:bodyPr>
          <a:lstStyle/>
          <a:p>
            <a:pPr algn="l">
              <a:lnSpc>
                <a:spcPts val="4200"/>
              </a:lnSpc>
            </a:pPr>
            <a:r>
              <a:rPr lang="en-US" sz="3200" b="1" u="sng" spc="300" dirty="0">
                <a:solidFill>
                  <a:srgbClr val="FFFFFF"/>
                </a:solidFill>
                <a:latin typeface="Lato Bold"/>
                <a:ea typeface="Lato Bold"/>
                <a:cs typeface="Lato Bold"/>
                <a:sym typeface="Lato Bold"/>
              </a:rPr>
              <a:t>Email Notifications:</a:t>
            </a:r>
          </a:p>
        </p:txBody>
      </p:sp>
      <p:grpSp>
        <p:nvGrpSpPr>
          <p:cNvPr id="15" name="Group 15"/>
          <p:cNvGrpSpPr/>
          <p:nvPr/>
        </p:nvGrpSpPr>
        <p:grpSpPr>
          <a:xfrm>
            <a:off x="0" y="0"/>
            <a:ext cx="18288000" cy="417760"/>
            <a:chOff x="0" y="0"/>
            <a:chExt cx="6671512" cy="152400"/>
          </a:xfrm>
        </p:grpSpPr>
        <p:sp>
          <p:nvSpPr>
            <p:cNvPr id="16" name="Freeform 16"/>
            <p:cNvSpPr/>
            <p:nvPr/>
          </p:nvSpPr>
          <p:spPr>
            <a:xfrm>
              <a:off x="0" y="0"/>
              <a:ext cx="6671512" cy="152400"/>
            </a:xfrm>
            <a:custGeom>
              <a:avLst/>
              <a:gdLst/>
              <a:ahLst/>
              <a:cxnLst/>
              <a:rect l="l" t="t" r="r" b="b"/>
              <a:pathLst>
                <a:path w="6671512" h="152400">
                  <a:moveTo>
                    <a:pt x="0" y="0"/>
                  </a:moveTo>
                  <a:lnTo>
                    <a:pt x="6671512" y="0"/>
                  </a:lnTo>
                  <a:lnTo>
                    <a:pt x="6671512" y="152400"/>
                  </a:lnTo>
                  <a:lnTo>
                    <a:pt x="0" y="152400"/>
                  </a:lnTo>
                  <a:close/>
                </a:path>
              </a:pathLst>
            </a:custGeom>
            <a:solidFill>
              <a:srgbClr val="2B4A9D"/>
            </a:solidFill>
          </p:spPr>
        </p:sp>
      </p:grpSp>
      <p:grpSp>
        <p:nvGrpSpPr>
          <p:cNvPr id="17" name="Group 17"/>
          <p:cNvGrpSpPr/>
          <p:nvPr/>
        </p:nvGrpSpPr>
        <p:grpSpPr>
          <a:xfrm rot="5400000">
            <a:off x="-1963" y="1309"/>
            <a:ext cx="1635964" cy="1633346"/>
            <a:chOff x="0" y="0"/>
            <a:chExt cx="6350000" cy="6339840"/>
          </a:xfrm>
        </p:grpSpPr>
        <p:sp>
          <p:nvSpPr>
            <p:cNvPr id="18" name="Freeform 18"/>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9" name="Group 19"/>
          <p:cNvGrpSpPr/>
          <p:nvPr/>
        </p:nvGrpSpPr>
        <p:grpSpPr>
          <a:xfrm rot="-10800000">
            <a:off x="16652690" y="1309"/>
            <a:ext cx="1635964" cy="1633346"/>
            <a:chOff x="0" y="0"/>
            <a:chExt cx="6350000" cy="6339840"/>
          </a:xfrm>
        </p:grpSpPr>
        <p:sp>
          <p:nvSpPr>
            <p:cNvPr id="20" name="Freeform 20"/>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983E5-FAE8-F2E4-BDD1-0EAB9F7CFBC0}"/>
            </a:ext>
          </a:extLst>
        </p:cNvPr>
        <p:cNvGrpSpPr/>
        <p:nvPr/>
      </p:nvGrpSpPr>
      <p:grpSpPr>
        <a:xfrm>
          <a:off x="0" y="0"/>
          <a:ext cx="0" cy="0"/>
          <a:chOff x="0" y="0"/>
          <a:chExt cx="0" cy="0"/>
        </a:xfrm>
      </p:grpSpPr>
      <p:grpSp>
        <p:nvGrpSpPr>
          <p:cNvPr id="22" name="Group 14">
            <a:extLst>
              <a:ext uri="{FF2B5EF4-FFF2-40B4-BE49-F238E27FC236}">
                <a16:creationId xmlns:a16="http://schemas.microsoft.com/office/drawing/2014/main" id="{BEF38471-2FB7-CC25-2091-243A10D1B60B}"/>
              </a:ext>
            </a:extLst>
          </p:cNvPr>
          <p:cNvGrpSpPr/>
          <p:nvPr/>
        </p:nvGrpSpPr>
        <p:grpSpPr>
          <a:xfrm>
            <a:off x="0" y="0"/>
            <a:ext cx="541602" cy="10287000"/>
            <a:chOff x="0" y="0"/>
            <a:chExt cx="157867" cy="2998468"/>
          </a:xfrm>
        </p:grpSpPr>
        <p:sp>
          <p:nvSpPr>
            <p:cNvPr id="23" name="Freeform 15">
              <a:extLst>
                <a:ext uri="{FF2B5EF4-FFF2-40B4-BE49-F238E27FC236}">
                  <a16:creationId xmlns:a16="http://schemas.microsoft.com/office/drawing/2014/main" id="{0D78C92C-C04E-CCB7-35CA-678E2A50118F}"/>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grpSp>
        <p:nvGrpSpPr>
          <p:cNvPr id="24" name="Group 14">
            <a:extLst>
              <a:ext uri="{FF2B5EF4-FFF2-40B4-BE49-F238E27FC236}">
                <a16:creationId xmlns:a16="http://schemas.microsoft.com/office/drawing/2014/main" id="{DE065BD7-609C-37D5-6626-AB7E5082BFAA}"/>
              </a:ext>
            </a:extLst>
          </p:cNvPr>
          <p:cNvGrpSpPr/>
          <p:nvPr/>
        </p:nvGrpSpPr>
        <p:grpSpPr>
          <a:xfrm rot="10800000">
            <a:off x="17723670" y="-8120"/>
            <a:ext cx="541602" cy="10287000"/>
            <a:chOff x="0" y="0"/>
            <a:chExt cx="157867" cy="2998468"/>
          </a:xfrm>
        </p:grpSpPr>
        <p:sp>
          <p:nvSpPr>
            <p:cNvPr id="25" name="Freeform 15">
              <a:extLst>
                <a:ext uri="{FF2B5EF4-FFF2-40B4-BE49-F238E27FC236}">
                  <a16:creationId xmlns:a16="http://schemas.microsoft.com/office/drawing/2014/main" id="{2C1EA8E5-2D58-6149-76B9-1CCEDE00D382}"/>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sp>
        <p:nvSpPr>
          <p:cNvPr id="27" name="TextBox 26">
            <a:extLst>
              <a:ext uri="{FF2B5EF4-FFF2-40B4-BE49-F238E27FC236}">
                <a16:creationId xmlns:a16="http://schemas.microsoft.com/office/drawing/2014/main" id="{AAAD8668-F38E-F4C8-336B-4FEC1C6BF215}"/>
              </a:ext>
            </a:extLst>
          </p:cNvPr>
          <p:cNvSpPr txBox="1"/>
          <p:nvPr/>
        </p:nvSpPr>
        <p:spPr>
          <a:xfrm>
            <a:off x="6117723" y="255968"/>
            <a:ext cx="6553200" cy="830997"/>
          </a:xfrm>
          <a:prstGeom prst="rect">
            <a:avLst/>
          </a:prstGeom>
          <a:noFill/>
        </p:spPr>
        <p:txBody>
          <a:bodyPr wrap="square">
            <a:spAutoFit/>
          </a:bodyPr>
          <a:lstStyle/>
          <a:p>
            <a:pPr algn="ctr"/>
            <a:endParaRPr lang="en-US" sz="4800" b="1" u="sng" dirty="0">
              <a:solidFill>
                <a:schemeClr val="tx2">
                  <a:lumMod val="75000"/>
                </a:schemeClr>
              </a:solidFill>
            </a:endParaRPr>
          </a:p>
        </p:txBody>
      </p:sp>
      <p:pic>
        <p:nvPicPr>
          <p:cNvPr id="28" name="Picture 27">
            <a:extLst>
              <a:ext uri="{FF2B5EF4-FFF2-40B4-BE49-F238E27FC236}">
                <a16:creationId xmlns:a16="http://schemas.microsoft.com/office/drawing/2014/main" id="{248DFDCC-B6F0-FD82-24D0-0ED31DC2E1E0}"/>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5117528" y="-8120"/>
            <a:ext cx="2606142" cy="2493033"/>
          </a:xfrm>
          <a:prstGeom prst="rect">
            <a:avLst/>
          </a:prstGeom>
        </p:spPr>
      </p:pic>
      <p:sp>
        <p:nvSpPr>
          <p:cNvPr id="3" name="TextBox 2">
            <a:extLst>
              <a:ext uri="{FF2B5EF4-FFF2-40B4-BE49-F238E27FC236}">
                <a16:creationId xmlns:a16="http://schemas.microsoft.com/office/drawing/2014/main" id="{841E4462-E2BA-18D0-44F5-9A50C711115C}"/>
              </a:ext>
            </a:extLst>
          </p:cNvPr>
          <p:cNvSpPr txBox="1"/>
          <p:nvPr/>
        </p:nvSpPr>
        <p:spPr>
          <a:xfrm>
            <a:off x="815472" y="774688"/>
            <a:ext cx="11506199" cy="923330"/>
          </a:xfrm>
          <a:prstGeom prst="rect">
            <a:avLst/>
          </a:prstGeom>
          <a:noFill/>
        </p:spPr>
        <p:txBody>
          <a:bodyPr wrap="square">
            <a:spAutoFit/>
          </a:bodyPr>
          <a:lstStyle/>
          <a:p>
            <a:r>
              <a:rPr lang="en-US" sz="5400" b="1" dirty="0">
                <a:solidFill>
                  <a:srgbClr val="002060"/>
                </a:solidFill>
              </a:rPr>
              <a:t>Validation Documents of QMS software</a:t>
            </a:r>
          </a:p>
        </p:txBody>
      </p:sp>
      <p:sp>
        <p:nvSpPr>
          <p:cNvPr id="4" name="TextBox 3">
            <a:extLst>
              <a:ext uri="{FF2B5EF4-FFF2-40B4-BE49-F238E27FC236}">
                <a16:creationId xmlns:a16="http://schemas.microsoft.com/office/drawing/2014/main" id="{3B54E8C9-18F8-9788-5C15-7D463F6291E9}"/>
              </a:ext>
            </a:extLst>
          </p:cNvPr>
          <p:cNvSpPr txBox="1"/>
          <p:nvPr/>
        </p:nvSpPr>
        <p:spPr>
          <a:xfrm>
            <a:off x="841705" y="1925305"/>
            <a:ext cx="16383000" cy="1200329"/>
          </a:xfrm>
          <a:prstGeom prst="rect">
            <a:avLst/>
          </a:prstGeom>
          <a:noFill/>
        </p:spPr>
        <p:txBody>
          <a:bodyPr wrap="square" rtlCol="0">
            <a:spAutoFit/>
          </a:bodyPr>
          <a:lstStyle/>
          <a:p>
            <a:pPr algn="just"/>
            <a:r>
              <a:rPr lang="en-US" sz="2400" b="1" dirty="0"/>
              <a:t>Validation documents</a:t>
            </a:r>
            <a:r>
              <a:rPr lang="en-US" sz="2400" dirty="0"/>
              <a:t> in a Quality Management System (QMS) are essential for ensuring that processes, systems, and products meet predefined standards and regulatory requirements. In industries such as pharmaceuticals, biotechnology, medical devices, and manufacturing, validation is a critical component of maintaining quality, safety, and compliance.</a:t>
            </a:r>
            <a:r>
              <a:rPr lang="en-IN" sz="2400" dirty="0"/>
              <a:t> </a:t>
            </a:r>
          </a:p>
        </p:txBody>
      </p:sp>
      <p:sp>
        <p:nvSpPr>
          <p:cNvPr id="17" name="TextBox 16">
            <a:extLst>
              <a:ext uri="{FF2B5EF4-FFF2-40B4-BE49-F238E27FC236}">
                <a16:creationId xmlns:a16="http://schemas.microsoft.com/office/drawing/2014/main" id="{C2C32FC5-3BCF-7959-F9B4-3D1F2666D9A3}"/>
              </a:ext>
            </a:extLst>
          </p:cNvPr>
          <p:cNvSpPr txBox="1"/>
          <p:nvPr/>
        </p:nvSpPr>
        <p:spPr>
          <a:xfrm>
            <a:off x="862941" y="5003893"/>
            <a:ext cx="16383000" cy="461665"/>
          </a:xfrm>
          <a:prstGeom prst="rect">
            <a:avLst/>
          </a:prstGeom>
          <a:noFill/>
        </p:spPr>
        <p:txBody>
          <a:bodyPr wrap="square">
            <a:spAutoFit/>
          </a:bodyPr>
          <a:lstStyle/>
          <a:p>
            <a:r>
              <a:rPr lang="en-US" sz="2400" b="1" dirty="0"/>
              <a:t>Qualification Documents</a:t>
            </a:r>
            <a:r>
              <a:rPr lang="en-US" dirty="0"/>
              <a:t>:</a:t>
            </a:r>
          </a:p>
        </p:txBody>
      </p:sp>
      <p:sp>
        <p:nvSpPr>
          <p:cNvPr id="19" name="TextBox 18">
            <a:extLst>
              <a:ext uri="{FF2B5EF4-FFF2-40B4-BE49-F238E27FC236}">
                <a16:creationId xmlns:a16="http://schemas.microsoft.com/office/drawing/2014/main" id="{73F7E033-76E2-1493-FEA0-B9C022D9B0B7}"/>
              </a:ext>
            </a:extLst>
          </p:cNvPr>
          <p:cNvSpPr txBox="1"/>
          <p:nvPr/>
        </p:nvSpPr>
        <p:spPr>
          <a:xfrm>
            <a:off x="841705" y="3282839"/>
            <a:ext cx="16383000" cy="1569660"/>
          </a:xfrm>
          <a:prstGeom prst="rect">
            <a:avLst/>
          </a:prstGeom>
          <a:noFill/>
        </p:spPr>
        <p:txBody>
          <a:bodyPr wrap="square">
            <a:spAutoFit/>
          </a:bodyPr>
          <a:lstStyle/>
          <a:p>
            <a:pPr algn="just"/>
            <a:r>
              <a:rPr lang="en-US" sz="2400" dirty="0"/>
              <a:t>The </a:t>
            </a:r>
            <a:r>
              <a:rPr lang="en-US" sz="2400" b="1" dirty="0"/>
              <a:t>User Requirements Specification (URS)</a:t>
            </a:r>
            <a:r>
              <a:rPr lang="en-US" sz="2400" dirty="0"/>
              <a:t> for Quality Management System (QMS) software is a critical document that defines the essential functionalities, features, and performance criteria that the software must meet in order to effectively support an organization’s quality management processes. The URS helps align the expectations of the stakeholders and serves as a foundation for software selection, development, and validation.</a:t>
            </a:r>
            <a:endParaRPr lang="en-IN" sz="2400" dirty="0"/>
          </a:p>
        </p:txBody>
      </p:sp>
      <p:sp>
        <p:nvSpPr>
          <p:cNvPr id="21" name="TextBox 20">
            <a:extLst>
              <a:ext uri="{FF2B5EF4-FFF2-40B4-BE49-F238E27FC236}">
                <a16:creationId xmlns:a16="http://schemas.microsoft.com/office/drawing/2014/main" id="{862339E1-FD3A-B945-BF4B-46F6E6F4F43D}"/>
              </a:ext>
            </a:extLst>
          </p:cNvPr>
          <p:cNvSpPr txBox="1"/>
          <p:nvPr/>
        </p:nvSpPr>
        <p:spPr>
          <a:xfrm>
            <a:off x="812499" y="5591707"/>
            <a:ext cx="16565623" cy="1569660"/>
          </a:xfrm>
          <a:prstGeom prst="rect">
            <a:avLst/>
          </a:prstGeom>
          <a:noFill/>
        </p:spPr>
        <p:txBody>
          <a:bodyPr wrap="square">
            <a:spAutoFit/>
          </a:bodyPr>
          <a:lstStyle/>
          <a:p>
            <a:pPr marL="342900" indent="-342900">
              <a:buAutoNum type="arabicPeriod"/>
            </a:pPr>
            <a:r>
              <a:rPr lang="en-US" sz="2400" b="1" dirty="0"/>
              <a:t>Installation Qualification (IQ):</a:t>
            </a:r>
          </a:p>
          <a:p>
            <a:endParaRPr lang="en-US" sz="2400" b="1" dirty="0"/>
          </a:p>
          <a:p>
            <a:r>
              <a:rPr lang="en-US" sz="2400" b="1" dirty="0"/>
              <a:t>Purpose</a:t>
            </a:r>
            <a:r>
              <a:rPr lang="en-US" sz="2400" dirty="0"/>
              <a:t>: IQ verifies that the QMS software has been properly installed according to the specifications and that the system components are correctly configured.</a:t>
            </a:r>
          </a:p>
        </p:txBody>
      </p:sp>
      <p:sp>
        <p:nvSpPr>
          <p:cNvPr id="31" name="TextBox 30">
            <a:extLst>
              <a:ext uri="{FF2B5EF4-FFF2-40B4-BE49-F238E27FC236}">
                <a16:creationId xmlns:a16="http://schemas.microsoft.com/office/drawing/2014/main" id="{EC4BBB38-B7DC-309B-36AA-CCBC144EDCE2}"/>
              </a:ext>
            </a:extLst>
          </p:cNvPr>
          <p:cNvSpPr txBox="1"/>
          <p:nvPr/>
        </p:nvSpPr>
        <p:spPr>
          <a:xfrm>
            <a:off x="812499" y="7199708"/>
            <a:ext cx="16177128" cy="1569660"/>
          </a:xfrm>
          <a:prstGeom prst="rect">
            <a:avLst/>
          </a:prstGeom>
          <a:noFill/>
        </p:spPr>
        <p:txBody>
          <a:bodyPr wrap="square">
            <a:spAutoFit/>
          </a:bodyPr>
          <a:lstStyle/>
          <a:p>
            <a:r>
              <a:rPr lang="en-US" sz="2400" b="1" dirty="0"/>
              <a:t>2. Operational Qualification (OQ):</a:t>
            </a:r>
          </a:p>
          <a:p>
            <a:endParaRPr lang="en-US" sz="2400" b="1" dirty="0"/>
          </a:p>
          <a:p>
            <a:r>
              <a:rPr lang="en-US" sz="2400" b="1" dirty="0"/>
              <a:t>Purpose</a:t>
            </a:r>
            <a:r>
              <a:rPr lang="en-US" sz="2400" dirty="0"/>
              <a:t>: OQ confirms that the QMS software operates as intended in the actual operational environment and that all core functionalities are working correctly.</a:t>
            </a:r>
          </a:p>
        </p:txBody>
      </p:sp>
      <p:sp>
        <p:nvSpPr>
          <p:cNvPr id="33" name="TextBox 32">
            <a:extLst>
              <a:ext uri="{FF2B5EF4-FFF2-40B4-BE49-F238E27FC236}">
                <a16:creationId xmlns:a16="http://schemas.microsoft.com/office/drawing/2014/main" id="{743419D7-B378-9579-05CF-50A1279A8CF4}"/>
              </a:ext>
            </a:extLst>
          </p:cNvPr>
          <p:cNvSpPr txBox="1"/>
          <p:nvPr/>
        </p:nvSpPr>
        <p:spPr>
          <a:xfrm>
            <a:off x="791025" y="8727482"/>
            <a:ext cx="16565623" cy="1569660"/>
          </a:xfrm>
          <a:prstGeom prst="rect">
            <a:avLst/>
          </a:prstGeom>
          <a:noFill/>
        </p:spPr>
        <p:txBody>
          <a:bodyPr wrap="square">
            <a:spAutoFit/>
          </a:bodyPr>
          <a:lstStyle/>
          <a:p>
            <a:r>
              <a:rPr lang="en-US" sz="2400" b="1" dirty="0"/>
              <a:t>3. Performance Qualification (PQ)</a:t>
            </a:r>
          </a:p>
          <a:p>
            <a:endParaRPr lang="en-US" sz="2400" b="1" dirty="0"/>
          </a:p>
          <a:p>
            <a:r>
              <a:rPr lang="en-US" sz="2400" b="1" dirty="0"/>
              <a:t>Purpose</a:t>
            </a:r>
            <a:r>
              <a:rPr lang="en-US" sz="2400" dirty="0"/>
              <a:t>: PQ confirms that the QMS software performs consistently under real-world conditions and that it meets the organization’s expectations for operational use over time.</a:t>
            </a:r>
          </a:p>
        </p:txBody>
      </p:sp>
    </p:spTree>
    <p:extLst>
      <p:ext uri="{BB962C8B-B14F-4D97-AF65-F5344CB8AC3E}">
        <p14:creationId xmlns:p14="http://schemas.microsoft.com/office/powerpoint/2010/main" val="3537032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92" y="0"/>
            <a:ext cx="452408" cy="10287000"/>
            <a:chOff x="0" y="0"/>
            <a:chExt cx="165040" cy="3752725"/>
          </a:xfrm>
        </p:grpSpPr>
        <p:sp>
          <p:nvSpPr>
            <p:cNvPr id="3" name="Freeform 3"/>
            <p:cNvSpPr/>
            <p:nvPr/>
          </p:nvSpPr>
          <p:spPr>
            <a:xfrm>
              <a:off x="0" y="0"/>
              <a:ext cx="165040" cy="3752726"/>
            </a:xfrm>
            <a:custGeom>
              <a:avLst/>
              <a:gdLst/>
              <a:ahLst/>
              <a:cxnLst/>
              <a:rect l="l" t="t" r="r" b="b"/>
              <a:pathLst>
                <a:path w="165040" h="3752726">
                  <a:moveTo>
                    <a:pt x="0" y="0"/>
                  </a:moveTo>
                  <a:lnTo>
                    <a:pt x="165040" y="0"/>
                  </a:lnTo>
                  <a:lnTo>
                    <a:pt x="165040" y="3752726"/>
                  </a:lnTo>
                  <a:lnTo>
                    <a:pt x="0" y="3752726"/>
                  </a:lnTo>
                  <a:close/>
                </a:path>
              </a:pathLst>
            </a:custGeom>
            <a:solidFill>
              <a:srgbClr val="2B4A9D"/>
            </a:solidFill>
          </p:spPr>
        </p:sp>
      </p:grpSp>
      <p:grpSp>
        <p:nvGrpSpPr>
          <p:cNvPr id="20" name="Group 20"/>
          <p:cNvGrpSpPr/>
          <p:nvPr/>
        </p:nvGrpSpPr>
        <p:grpSpPr>
          <a:xfrm rot="-5400000">
            <a:off x="3626127" y="-3161228"/>
            <a:ext cx="1629197" cy="7951652"/>
            <a:chOff x="0" y="0"/>
            <a:chExt cx="2354580" cy="11492046"/>
          </a:xfrm>
        </p:grpSpPr>
        <p:sp>
          <p:nvSpPr>
            <p:cNvPr id="21" name="Freeform 21"/>
            <p:cNvSpPr/>
            <p:nvPr/>
          </p:nvSpPr>
          <p:spPr>
            <a:xfrm>
              <a:off x="0" y="0"/>
              <a:ext cx="2353310" cy="11492046"/>
            </a:xfrm>
            <a:custGeom>
              <a:avLst/>
              <a:gdLst/>
              <a:ahLst/>
              <a:cxnLst/>
              <a:rect l="l" t="t" r="r" b="b"/>
              <a:pathLst>
                <a:path w="2353310" h="11492046">
                  <a:moveTo>
                    <a:pt x="784860" y="11424736"/>
                  </a:moveTo>
                  <a:cubicBezTo>
                    <a:pt x="905510" y="11465376"/>
                    <a:pt x="1042670" y="11492046"/>
                    <a:pt x="1177290" y="11492046"/>
                  </a:cubicBezTo>
                  <a:cubicBezTo>
                    <a:pt x="1311910" y="11492046"/>
                    <a:pt x="1441450" y="11469186"/>
                    <a:pt x="1560830" y="11428546"/>
                  </a:cubicBezTo>
                  <a:cubicBezTo>
                    <a:pt x="1563370" y="11427276"/>
                    <a:pt x="1565910" y="11427276"/>
                    <a:pt x="1568450" y="11426006"/>
                  </a:cubicBezTo>
                  <a:cubicBezTo>
                    <a:pt x="2016760" y="11263446"/>
                    <a:pt x="2346960" y="10834186"/>
                    <a:pt x="2353310" y="10306003"/>
                  </a:cubicBezTo>
                  <a:lnTo>
                    <a:pt x="2353310" y="0"/>
                  </a:lnTo>
                  <a:lnTo>
                    <a:pt x="0" y="0"/>
                  </a:lnTo>
                  <a:lnTo>
                    <a:pt x="0" y="10298100"/>
                  </a:lnTo>
                  <a:cubicBezTo>
                    <a:pt x="6350" y="10836726"/>
                    <a:pt x="331470" y="11265986"/>
                    <a:pt x="784860" y="11424736"/>
                  </a:cubicBezTo>
                  <a:close/>
                </a:path>
              </a:pathLst>
            </a:custGeom>
            <a:solidFill>
              <a:srgbClr val="2B4A9D"/>
            </a:solidFill>
          </p:spPr>
        </p:sp>
      </p:grpSp>
      <p:sp>
        <p:nvSpPr>
          <p:cNvPr id="26" name="TextBox 26"/>
          <p:cNvSpPr txBox="1"/>
          <p:nvPr/>
        </p:nvSpPr>
        <p:spPr>
          <a:xfrm>
            <a:off x="488633" y="1948235"/>
            <a:ext cx="17189767" cy="3323987"/>
          </a:xfrm>
          <a:prstGeom prst="rect">
            <a:avLst/>
          </a:prstGeom>
          <a:ln>
            <a:solidFill>
              <a:schemeClr val="tx1"/>
            </a:solidFill>
          </a:ln>
        </p:spPr>
        <p:txBody>
          <a:bodyPr wrap="square" lIns="0" tIns="0" rIns="0" bIns="0" rtlCol="0" anchor="t">
            <a:spAutoFit/>
          </a:bodyPr>
          <a:lstStyle/>
          <a:p>
            <a:pPr algn="just"/>
            <a:r>
              <a:rPr lang="en-US" sz="2400" b="1" dirty="0"/>
              <a:t>Conclusion</a:t>
            </a:r>
            <a:r>
              <a:rPr lang="en-US" sz="2400" dirty="0"/>
              <a:t>: Quality Management System (QMS) software plays a pivotal role in modern organizations by streamlining and automating key quality management processes. Whether it's ensuring regulatory compliance, managing documentation, conducting audits, or implementing CAPA (Corrective and Preventive Action) workflows, QMS software helps organizations maintain consistent quality, minimize risks, and achieve continuous improvement.</a:t>
            </a:r>
          </a:p>
          <a:p>
            <a:pPr algn="just"/>
            <a:endParaRPr lang="en-US" sz="2400" dirty="0"/>
          </a:p>
          <a:p>
            <a:pPr algn="just"/>
            <a:r>
              <a:rPr lang="en-US" sz="2400" dirty="0"/>
              <a:t>With the increasing complexity of regulatory requirements and the demand for operational efficiency, QMS software provides businesses with a comprehensive platform to centralize their quality management efforts, ensure adherence to industry standards, and enhance accountability. By integrating various quality-related functions into a single system, QMS software enables real-time monitoring, effective decision-making, and a proactive approach to quality management.</a:t>
            </a:r>
          </a:p>
        </p:txBody>
      </p:sp>
      <p:sp>
        <p:nvSpPr>
          <p:cNvPr id="35" name="TextBox 35"/>
          <p:cNvSpPr txBox="1"/>
          <p:nvPr/>
        </p:nvSpPr>
        <p:spPr>
          <a:xfrm>
            <a:off x="419539" y="408738"/>
            <a:ext cx="7020782" cy="985591"/>
          </a:xfrm>
          <a:prstGeom prst="rect">
            <a:avLst/>
          </a:prstGeom>
        </p:spPr>
        <p:txBody>
          <a:bodyPr lIns="0" tIns="0" rIns="0" bIns="0" rtlCol="0" anchor="t">
            <a:spAutoFit/>
          </a:bodyPr>
          <a:lstStyle/>
          <a:p>
            <a:pPr algn="ctr">
              <a:lnSpc>
                <a:spcPts val="7349"/>
              </a:lnSpc>
            </a:pPr>
            <a:r>
              <a:rPr lang="en-US" sz="8000" b="1" dirty="0">
                <a:solidFill>
                  <a:schemeClr val="bg1"/>
                </a:solidFill>
              </a:rPr>
              <a:t>Conclusion </a:t>
            </a:r>
            <a:endParaRPr lang="en-US" sz="7200" b="1" spc="349" dirty="0">
              <a:solidFill>
                <a:schemeClr val="bg1"/>
              </a:solidFill>
              <a:latin typeface="Poppins Ultra-Bold"/>
              <a:ea typeface="Poppins Ultra-Bold"/>
              <a:cs typeface="Poppins Ultra-Bold"/>
              <a:sym typeface="Poppins Ultra-Bold"/>
            </a:endParaRPr>
          </a:p>
        </p:txBody>
      </p:sp>
      <p:sp>
        <p:nvSpPr>
          <p:cNvPr id="37" name="TextBox 36">
            <a:extLst>
              <a:ext uri="{FF2B5EF4-FFF2-40B4-BE49-F238E27FC236}">
                <a16:creationId xmlns:a16="http://schemas.microsoft.com/office/drawing/2014/main" id="{65700708-D2D3-4275-40C9-3EFB1A441F06}"/>
              </a:ext>
            </a:extLst>
          </p:cNvPr>
          <p:cNvSpPr txBox="1"/>
          <p:nvPr/>
        </p:nvSpPr>
        <p:spPr>
          <a:xfrm>
            <a:off x="488633" y="5517500"/>
            <a:ext cx="10788968" cy="4651723"/>
          </a:xfrm>
          <a:prstGeom prst="rect">
            <a:avLst/>
          </a:prstGeom>
          <a:noFill/>
          <a:ln>
            <a:solidFill>
              <a:schemeClr val="tx1"/>
            </a:solidFill>
          </a:ln>
        </p:spPr>
        <p:txBody>
          <a:bodyPr wrap="square">
            <a:spAutoFit/>
          </a:bodyPr>
          <a:lstStyle/>
          <a:p>
            <a:r>
              <a:rPr lang="en-US" sz="2400" b="1" dirty="0"/>
              <a:t>Key Takeaways</a:t>
            </a:r>
            <a:r>
              <a:rPr lang="en-US" sz="2400" dirty="0"/>
              <a:t>:</a:t>
            </a:r>
          </a:p>
          <a:p>
            <a:endParaRPr lang="en-US" sz="2400" dirty="0"/>
          </a:p>
          <a:p>
            <a:pPr>
              <a:lnSpc>
                <a:spcPct val="150000"/>
              </a:lnSpc>
              <a:buFont typeface="+mj-lt"/>
              <a:buAutoNum type="arabicPeriod"/>
            </a:pPr>
            <a:r>
              <a:rPr lang="en-US" sz="2400" dirty="0"/>
              <a:t>Centralized Quality Control                                              8. </a:t>
            </a:r>
            <a:r>
              <a:rPr lang="en-IN" sz="2400" dirty="0"/>
              <a:t>Faster Time to Market</a:t>
            </a:r>
            <a:endParaRPr lang="en-US" sz="2400" dirty="0"/>
          </a:p>
          <a:p>
            <a:pPr>
              <a:lnSpc>
                <a:spcPct val="150000"/>
              </a:lnSpc>
              <a:buFont typeface="+mj-lt"/>
              <a:buAutoNum type="arabicPeriod"/>
            </a:pPr>
            <a:r>
              <a:rPr lang="en-IN" sz="2400" dirty="0"/>
              <a:t>Regulatory Compliance                                                     9. Scalability and Customization</a:t>
            </a:r>
            <a:endParaRPr lang="en-US" sz="2400" dirty="0"/>
          </a:p>
          <a:p>
            <a:pPr>
              <a:lnSpc>
                <a:spcPct val="150000"/>
              </a:lnSpc>
              <a:buFont typeface="+mj-lt"/>
              <a:buAutoNum type="arabicPeriod"/>
            </a:pPr>
            <a:r>
              <a:rPr lang="en-IN" sz="2400" dirty="0"/>
              <a:t>Improved Efficiency                                                           10. Cost Savings</a:t>
            </a:r>
          </a:p>
          <a:p>
            <a:pPr>
              <a:lnSpc>
                <a:spcPct val="150000"/>
              </a:lnSpc>
              <a:buFont typeface="+mj-lt"/>
              <a:buAutoNum type="arabicPeriod"/>
            </a:pPr>
            <a:r>
              <a:rPr lang="en-IN" sz="2400" dirty="0"/>
              <a:t>Enhanced Collaboration and Communication</a:t>
            </a:r>
          </a:p>
          <a:p>
            <a:pPr>
              <a:lnSpc>
                <a:spcPct val="150000"/>
              </a:lnSpc>
              <a:buFont typeface="+mj-lt"/>
              <a:buAutoNum type="arabicPeriod"/>
            </a:pPr>
            <a:r>
              <a:rPr lang="en-IN" sz="2400" dirty="0"/>
              <a:t>Data Integrity and Traceability</a:t>
            </a:r>
          </a:p>
          <a:p>
            <a:pPr>
              <a:lnSpc>
                <a:spcPct val="150000"/>
              </a:lnSpc>
              <a:buFont typeface="+mj-lt"/>
              <a:buAutoNum type="arabicPeriod"/>
            </a:pPr>
            <a:r>
              <a:rPr lang="en-IN" sz="2400" dirty="0"/>
              <a:t>Risk Management</a:t>
            </a:r>
          </a:p>
          <a:p>
            <a:pPr>
              <a:lnSpc>
                <a:spcPct val="150000"/>
              </a:lnSpc>
              <a:buFont typeface="+mj-lt"/>
              <a:buAutoNum type="arabicPeriod"/>
            </a:pPr>
            <a:r>
              <a:rPr lang="en-IN" sz="2400" dirty="0"/>
              <a:t>Continuous Improvement</a:t>
            </a:r>
          </a:p>
        </p:txBody>
      </p:sp>
      <p:pic>
        <p:nvPicPr>
          <p:cNvPr id="6" name="Picture 5">
            <a:extLst>
              <a:ext uri="{FF2B5EF4-FFF2-40B4-BE49-F238E27FC236}">
                <a16:creationId xmlns:a16="http://schemas.microsoft.com/office/drawing/2014/main" id="{0E60FB7B-4784-D705-034C-EB22161F0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8600" y="5517500"/>
            <a:ext cx="6324600" cy="2971800"/>
          </a:xfrm>
          <a:prstGeom prst="rect">
            <a:avLst/>
          </a:prstGeom>
        </p:spPr>
      </p:pic>
      <p:pic>
        <p:nvPicPr>
          <p:cNvPr id="7" name="Picture 6">
            <a:extLst>
              <a:ext uri="{FF2B5EF4-FFF2-40B4-BE49-F238E27FC236}">
                <a16:creationId xmlns:a16="http://schemas.microsoft.com/office/drawing/2014/main" id="{3F009FCC-AA8E-3AB5-C636-6F039E73FBBE}"/>
              </a:ext>
            </a:extLst>
          </p:cNvPr>
          <p:cNvPicPr>
            <a:picLocks noChangeAspect="1"/>
          </p:cNvPicPr>
          <p:nvPr/>
        </p:nvPicPr>
        <p:blipFill>
          <a:blip r:embed="rId3" cstate="print">
            <a:clrChange>
              <a:clrFrom>
                <a:srgbClr val="FDFEF7"/>
              </a:clrFrom>
              <a:clrTo>
                <a:srgbClr val="FDFEF7">
                  <a:alpha val="0"/>
                </a:srgbClr>
              </a:clrTo>
            </a:clrChang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5651877" y="0"/>
            <a:ext cx="2606142" cy="2493033"/>
          </a:xfrm>
          <a:prstGeom prst="rect">
            <a:avLst/>
          </a:prstGeom>
        </p:spPr>
      </p:pic>
      <p:sp>
        <p:nvSpPr>
          <p:cNvPr id="8" name="Arrow: Down 7">
            <a:extLst>
              <a:ext uri="{FF2B5EF4-FFF2-40B4-BE49-F238E27FC236}">
                <a16:creationId xmlns:a16="http://schemas.microsoft.com/office/drawing/2014/main" id="{80A07D97-3B6C-5C11-3046-64361BBD040D}"/>
              </a:ext>
            </a:extLst>
          </p:cNvPr>
          <p:cNvSpPr/>
          <p:nvPr/>
        </p:nvSpPr>
        <p:spPr>
          <a:xfrm>
            <a:off x="12877800" y="8453203"/>
            <a:ext cx="381000" cy="457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Down 8">
            <a:extLst>
              <a:ext uri="{FF2B5EF4-FFF2-40B4-BE49-F238E27FC236}">
                <a16:creationId xmlns:a16="http://schemas.microsoft.com/office/drawing/2014/main" id="{6010FBDB-8D43-68A5-4735-8EA68760B4D6}"/>
              </a:ext>
            </a:extLst>
          </p:cNvPr>
          <p:cNvSpPr/>
          <p:nvPr/>
        </p:nvSpPr>
        <p:spPr>
          <a:xfrm>
            <a:off x="16230600" y="8505978"/>
            <a:ext cx="381000" cy="457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BDFC5DCB-E05E-B241-459C-927D44FABA05}"/>
              </a:ext>
            </a:extLst>
          </p:cNvPr>
          <p:cNvSpPr txBox="1"/>
          <p:nvPr/>
        </p:nvSpPr>
        <p:spPr>
          <a:xfrm>
            <a:off x="11658600" y="8963178"/>
            <a:ext cx="2971800" cy="461665"/>
          </a:xfrm>
          <a:prstGeom prst="rect">
            <a:avLst/>
          </a:prstGeom>
          <a:noFill/>
          <a:ln>
            <a:solidFill>
              <a:schemeClr val="tx1"/>
            </a:solidFill>
          </a:ln>
        </p:spPr>
        <p:txBody>
          <a:bodyPr wrap="square" rtlCol="0">
            <a:spAutoFit/>
          </a:bodyPr>
          <a:lstStyle/>
          <a:p>
            <a:pPr algn="ctr"/>
            <a:r>
              <a:rPr lang="en-IN" sz="2400" b="1" dirty="0"/>
              <a:t>Improve Quality</a:t>
            </a:r>
          </a:p>
        </p:txBody>
      </p:sp>
      <p:sp>
        <p:nvSpPr>
          <p:cNvPr id="11" name="TextBox 10">
            <a:extLst>
              <a:ext uri="{FF2B5EF4-FFF2-40B4-BE49-F238E27FC236}">
                <a16:creationId xmlns:a16="http://schemas.microsoft.com/office/drawing/2014/main" id="{D8265596-8DD6-0BE9-72E4-1C08C089E1B8}"/>
              </a:ext>
            </a:extLst>
          </p:cNvPr>
          <p:cNvSpPr txBox="1"/>
          <p:nvPr/>
        </p:nvSpPr>
        <p:spPr>
          <a:xfrm>
            <a:off x="15125700" y="8979856"/>
            <a:ext cx="2971800" cy="461665"/>
          </a:xfrm>
          <a:prstGeom prst="rect">
            <a:avLst/>
          </a:prstGeom>
          <a:noFill/>
          <a:ln>
            <a:solidFill>
              <a:schemeClr val="tx1"/>
            </a:solidFill>
          </a:ln>
        </p:spPr>
        <p:txBody>
          <a:bodyPr wrap="square" rtlCol="0">
            <a:spAutoFit/>
          </a:bodyPr>
          <a:lstStyle/>
          <a:p>
            <a:pPr algn="ctr"/>
            <a:r>
              <a:rPr lang="en-IN" sz="2400" b="1" dirty="0"/>
              <a:t>Reduce Errors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61050" y="4085251"/>
            <a:ext cx="8304859" cy="866969"/>
          </a:xfrm>
          <a:prstGeom prst="rect">
            <a:avLst/>
          </a:prstGeom>
        </p:spPr>
        <p:txBody>
          <a:bodyPr lIns="0" tIns="0" rIns="0" bIns="0" rtlCol="0" anchor="t">
            <a:spAutoFit/>
          </a:bodyPr>
          <a:lstStyle/>
          <a:p>
            <a:pPr marL="0" lvl="0" indent="0" algn="just">
              <a:lnSpc>
                <a:spcPts val="6863"/>
              </a:lnSpc>
              <a:spcBef>
                <a:spcPct val="0"/>
              </a:spcBef>
            </a:pPr>
            <a:r>
              <a:rPr lang="en-US" sz="5719" b="1" u="none" strike="noStrike" spc="205" dirty="0">
                <a:solidFill>
                  <a:srgbClr val="006BB6"/>
                </a:solidFill>
                <a:latin typeface="Times New Roman" panose="02020603050405020304" pitchFamily="18" charset="0"/>
                <a:ea typeface="Montserrat Classic Bold"/>
                <a:cs typeface="Times New Roman" panose="02020603050405020304" pitchFamily="18" charset="0"/>
                <a:sym typeface="Montserrat Classic Bold"/>
              </a:rPr>
              <a:t>Contact Us</a:t>
            </a:r>
          </a:p>
        </p:txBody>
      </p:sp>
      <p:sp>
        <p:nvSpPr>
          <p:cNvPr id="5" name="TextBox 5"/>
          <p:cNvSpPr txBox="1"/>
          <p:nvPr/>
        </p:nvSpPr>
        <p:spPr>
          <a:xfrm>
            <a:off x="5478350" y="6107865"/>
            <a:ext cx="1161433" cy="278676"/>
          </a:xfrm>
          <a:prstGeom prst="rect">
            <a:avLst/>
          </a:prstGeom>
        </p:spPr>
        <p:txBody>
          <a:bodyPr lIns="0" tIns="0" rIns="0" bIns="0" rtlCol="0" anchor="t">
            <a:spAutoFit/>
          </a:bodyPr>
          <a:lstStyle/>
          <a:p>
            <a:pPr algn="l">
              <a:lnSpc>
                <a:spcPts val="2347"/>
              </a:lnSpc>
              <a:spcBef>
                <a:spcPct val="0"/>
              </a:spcBef>
            </a:pPr>
            <a:r>
              <a:rPr lang="en-US" b="1" dirty="0">
                <a:solidFill>
                  <a:srgbClr val="006BB6"/>
                </a:solidFill>
                <a:latin typeface="Montserrat Semi-Bold"/>
                <a:ea typeface="Montserrat Semi-Bold"/>
                <a:cs typeface="Montserrat Semi-Bold"/>
                <a:sym typeface="Montserrat Semi-Bold"/>
              </a:rPr>
              <a:t>Mail</a:t>
            </a:r>
            <a:endParaRPr lang="en-US" sz="1676" b="1" dirty="0">
              <a:solidFill>
                <a:srgbClr val="006BB6"/>
              </a:solidFill>
              <a:latin typeface="Montserrat Semi-Bold"/>
              <a:ea typeface="Montserrat Semi-Bold"/>
              <a:cs typeface="Montserrat Semi-Bold"/>
              <a:sym typeface="Montserrat Semi-Bold"/>
            </a:endParaRPr>
          </a:p>
        </p:txBody>
      </p:sp>
      <p:sp>
        <p:nvSpPr>
          <p:cNvPr id="6" name="TextBox 6"/>
          <p:cNvSpPr txBox="1"/>
          <p:nvPr/>
        </p:nvSpPr>
        <p:spPr>
          <a:xfrm>
            <a:off x="5478350" y="6730530"/>
            <a:ext cx="1161433" cy="278676"/>
          </a:xfrm>
          <a:prstGeom prst="rect">
            <a:avLst/>
          </a:prstGeom>
        </p:spPr>
        <p:txBody>
          <a:bodyPr lIns="0" tIns="0" rIns="0" bIns="0" rtlCol="0" anchor="t">
            <a:spAutoFit/>
          </a:bodyPr>
          <a:lstStyle/>
          <a:p>
            <a:pPr algn="l">
              <a:lnSpc>
                <a:spcPts val="2347"/>
              </a:lnSpc>
              <a:spcBef>
                <a:spcPct val="0"/>
              </a:spcBef>
            </a:pPr>
            <a:r>
              <a:rPr lang="en-US" sz="1676" b="1">
                <a:solidFill>
                  <a:srgbClr val="006BB6"/>
                </a:solidFill>
                <a:latin typeface="Montserrat Semi-Bold"/>
                <a:ea typeface="Montserrat Semi-Bold"/>
                <a:cs typeface="Montserrat Semi-Bold"/>
                <a:sym typeface="Montserrat Semi-Bold"/>
              </a:rPr>
              <a:t>Website</a:t>
            </a:r>
          </a:p>
        </p:txBody>
      </p:sp>
      <p:sp>
        <p:nvSpPr>
          <p:cNvPr id="8" name="TextBox 8"/>
          <p:cNvSpPr txBox="1"/>
          <p:nvPr/>
        </p:nvSpPr>
        <p:spPr>
          <a:xfrm>
            <a:off x="5478350" y="6998726"/>
            <a:ext cx="2747885" cy="239040"/>
          </a:xfrm>
          <a:prstGeom prst="rect">
            <a:avLst/>
          </a:prstGeom>
        </p:spPr>
        <p:txBody>
          <a:bodyPr lIns="0" tIns="0" rIns="0" bIns="0" rtlCol="0" anchor="t">
            <a:spAutoFit/>
          </a:bodyPr>
          <a:lstStyle/>
          <a:p>
            <a:pPr>
              <a:lnSpc>
                <a:spcPts val="1956"/>
              </a:lnSpc>
              <a:spcBef>
                <a:spcPct val="0"/>
              </a:spcBef>
            </a:pPr>
            <a:r>
              <a:rPr lang="en-US" sz="1600" dirty="0">
                <a:solidFill>
                  <a:srgbClr val="000000"/>
                </a:solidFill>
                <a:latin typeface="Garet"/>
                <a:ea typeface="Garet"/>
                <a:cs typeface="Garet"/>
                <a:sym typeface="Garet"/>
              </a:rPr>
              <a:t>www.soluxction.com</a:t>
            </a:r>
          </a:p>
        </p:txBody>
      </p:sp>
      <p:sp>
        <p:nvSpPr>
          <p:cNvPr id="10" name="TextBox 10"/>
          <p:cNvSpPr txBox="1"/>
          <p:nvPr/>
        </p:nvSpPr>
        <p:spPr>
          <a:xfrm>
            <a:off x="5478350" y="6378752"/>
            <a:ext cx="2710678" cy="233269"/>
          </a:xfrm>
          <a:prstGeom prst="rect">
            <a:avLst/>
          </a:prstGeom>
        </p:spPr>
        <p:txBody>
          <a:bodyPr lIns="0" tIns="0" rIns="0" bIns="0" rtlCol="0" anchor="t">
            <a:spAutoFit/>
          </a:bodyPr>
          <a:lstStyle/>
          <a:p>
            <a:pPr>
              <a:lnSpc>
                <a:spcPts val="1956"/>
              </a:lnSpc>
              <a:spcBef>
                <a:spcPct val="0"/>
              </a:spcBef>
            </a:pPr>
            <a:r>
              <a:rPr lang="en-US" sz="1400" dirty="0">
                <a:solidFill>
                  <a:srgbClr val="000000"/>
                </a:solidFill>
                <a:latin typeface="Garet" panose="020B0604020202020204" charset="0"/>
                <a:ea typeface="Garet"/>
                <a:cs typeface="Times New Roman" panose="02020603050405020304" pitchFamily="18" charset="0"/>
                <a:sym typeface="Garet"/>
              </a:rPr>
              <a:t>services@soluxction.com</a:t>
            </a:r>
          </a:p>
        </p:txBody>
      </p:sp>
      <p:sp>
        <p:nvSpPr>
          <p:cNvPr id="11" name="Freeform 11"/>
          <p:cNvSpPr/>
          <p:nvPr/>
        </p:nvSpPr>
        <p:spPr>
          <a:xfrm>
            <a:off x="4861211" y="6136440"/>
            <a:ext cx="471348" cy="471348"/>
          </a:xfrm>
          <a:custGeom>
            <a:avLst/>
            <a:gdLst/>
            <a:ahLst/>
            <a:cxnLst/>
            <a:rect l="l" t="t" r="r" b="b"/>
            <a:pathLst>
              <a:path w="471348" h="471348">
                <a:moveTo>
                  <a:pt x="0" y="0"/>
                </a:moveTo>
                <a:lnTo>
                  <a:pt x="471347" y="0"/>
                </a:lnTo>
                <a:lnTo>
                  <a:pt x="471347" y="471348"/>
                </a:lnTo>
                <a:lnTo>
                  <a:pt x="0" y="47134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sp>
      <p:sp>
        <p:nvSpPr>
          <p:cNvPr id="12" name="Freeform 12"/>
          <p:cNvSpPr/>
          <p:nvPr/>
        </p:nvSpPr>
        <p:spPr>
          <a:xfrm>
            <a:off x="4861211" y="6759105"/>
            <a:ext cx="471348" cy="471348"/>
          </a:xfrm>
          <a:custGeom>
            <a:avLst/>
            <a:gdLst/>
            <a:ahLst/>
            <a:cxnLst/>
            <a:rect l="l" t="t" r="r" b="b"/>
            <a:pathLst>
              <a:path w="471348" h="471348">
                <a:moveTo>
                  <a:pt x="0" y="0"/>
                </a:moveTo>
                <a:lnTo>
                  <a:pt x="471347" y="0"/>
                </a:lnTo>
                <a:lnTo>
                  <a:pt x="471347" y="471347"/>
                </a:lnTo>
                <a:lnTo>
                  <a:pt x="0" y="47134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5" name="TextBox 15"/>
          <p:cNvSpPr txBox="1"/>
          <p:nvPr/>
        </p:nvSpPr>
        <p:spPr>
          <a:xfrm>
            <a:off x="2061050" y="1723587"/>
            <a:ext cx="7415628" cy="1269578"/>
          </a:xfrm>
          <a:prstGeom prst="rect">
            <a:avLst/>
          </a:prstGeom>
        </p:spPr>
        <p:txBody>
          <a:bodyPr lIns="0" tIns="0" rIns="0" bIns="0" rtlCol="0" anchor="t">
            <a:spAutoFit/>
          </a:bodyPr>
          <a:lstStyle/>
          <a:p>
            <a:pPr marL="0" lvl="0" indent="0" algn="l">
              <a:lnSpc>
                <a:spcPts val="9873"/>
              </a:lnSpc>
              <a:spcBef>
                <a:spcPct val="0"/>
              </a:spcBef>
            </a:pPr>
            <a:r>
              <a:rPr lang="en-US" sz="8800" b="1" u="none" strike="noStrike" spc="296" dirty="0">
                <a:solidFill>
                  <a:srgbClr val="2A2E3A"/>
                </a:solidFill>
                <a:latin typeface="Times New Roman" panose="02020603050405020304" pitchFamily="18" charset="0"/>
                <a:ea typeface="Montserrat Classic Bold"/>
                <a:cs typeface="Times New Roman" panose="02020603050405020304" pitchFamily="18" charset="0"/>
                <a:sym typeface="Montserrat Classic Bold"/>
              </a:rPr>
              <a:t>THANK YOU</a:t>
            </a:r>
          </a:p>
        </p:txBody>
      </p:sp>
      <p:sp>
        <p:nvSpPr>
          <p:cNvPr id="16" name="Freeform 16"/>
          <p:cNvSpPr/>
          <p:nvPr/>
        </p:nvSpPr>
        <p:spPr>
          <a:xfrm rot="5400000">
            <a:off x="9700422" y="1699424"/>
            <a:ext cx="10287000" cy="6888155"/>
          </a:xfrm>
          <a:custGeom>
            <a:avLst/>
            <a:gdLst/>
            <a:ahLst/>
            <a:cxnLst/>
            <a:rect l="l" t="t" r="r" b="b"/>
            <a:pathLst>
              <a:path w="14626818" h="8111235">
                <a:moveTo>
                  <a:pt x="0" y="0"/>
                </a:moveTo>
                <a:lnTo>
                  <a:pt x="14626818" y="0"/>
                </a:lnTo>
                <a:lnTo>
                  <a:pt x="14626818" y="8111236"/>
                </a:lnTo>
                <a:lnTo>
                  <a:pt x="0" y="811123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21" name="Freeform 21"/>
          <p:cNvSpPr/>
          <p:nvPr/>
        </p:nvSpPr>
        <p:spPr>
          <a:xfrm>
            <a:off x="2061050" y="5371320"/>
            <a:ext cx="2659685" cy="2659685"/>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gradFill rotWithShape="1">
            <a:gsLst>
              <a:gs pos="0">
                <a:srgbClr val="08377C">
                  <a:alpha val="100000"/>
                </a:srgbClr>
              </a:gs>
              <a:gs pos="50000">
                <a:srgbClr val="006BB6">
                  <a:alpha val="100000"/>
                </a:srgbClr>
              </a:gs>
              <a:gs pos="100000">
                <a:srgbClr val="C9E9FF">
                  <a:alpha val="100000"/>
                </a:srgbClr>
              </a:gs>
            </a:gsLst>
            <a:lin ang="2700000"/>
          </a:gradFill>
        </p:spPr>
      </p:sp>
      <p:sp>
        <p:nvSpPr>
          <p:cNvPr id="23" name="TextBox 22">
            <a:extLst>
              <a:ext uri="{FF2B5EF4-FFF2-40B4-BE49-F238E27FC236}">
                <a16:creationId xmlns:a16="http://schemas.microsoft.com/office/drawing/2014/main" id="{C2616A32-7ED9-EBA7-4D76-F90307E6015B}"/>
              </a:ext>
            </a:extLst>
          </p:cNvPr>
          <p:cNvSpPr txBox="1"/>
          <p:nvPr/>
        </p:nvSpPr>
        <p:spPr>
          <a:xfrm>
            <a:off x="892064" y="8261970"/>
            <a:ext cx="9753600" cy="1200329"/>
          </a:xfrm>
          <a:prstGeom prst="rect">
            <a:avLst/>
          </a:prstGeom>
          <a:noFill/>
        </p:spPr>
        <p:txBody>
          <a:bodyPr wrap="square">
            <a:spAutoFit/>
          </a:bodyPr>
          <a:lstStyle/>
          <a:p>
            <a:pPr algn="ctr">
              <a:spcBef>
                <a:spcPts val="0"/>
              </a:spcBef>
              <a:spcAft>
                <a:spcPts val="0"/>
              </a:spcAft>
              <a:defRPr/>
            </a:pPr>
            <a:r>
              <a:rPr lang="en-US" sz="3600" b="1" i="1" dirty="0">
                <a:ea typeface="Times New Roman"/>
                <a:cs typeface="Times New Roman"/>
              </a:rPr>
              <a:t>“Experience </a:t>
            </a:r>
            <a:r>
              <a:rPr lang="en-US" sz="3600" b="1" i="1" dirty="0" err="1">
                <a:ea typeface="Times New Roman"/>
                <a:cs typeface="Times New Roman"/>
              </a:rPr>
              <a:t>Soluxction</a:t>
            </a:r>
            <a:r>
              <a:rPr lang="en-US" sz="3600" b="1" i="1" dirty="0">
                <a:ea typeface="Times New Roman"/>
                <a:cs typeface="Times New Roman"/>
              </a:rPr>
              <a:t> -</a:t>
            </a:r>
            <a:r>
              <a:rPr lang="en-US" sz="3600" b="1" i="1" dirty="0"/>
              <a:t> Where Precision, Reliability, and Innovation Drive towards Success</a:t>
            </a:r>
            <a:r>
              <a:rPr lang="en-US" sz="3600" b="1" i="1" dirty="0">
                <a:ea typeface="Times New Roman"/>
                <a:cs typeface="Times New Roman"/>
              </a:rPr>
              <a:t>”</a:t>
            </a:r>
            <a:endParaRPr lang="en-US" sz="1100" b="1" i="1" dirty="0">
              <a:ea typeface="Times New Roman"/>
              <a:cs typeface="Times New Roman"/>
            </a:endParaRPr>
          </a:p>
        </p:txBody>
      </p:sp>
      <p:pic>
        <p:nvPicPr>
          <p:cNvPr id="24" name="Picture 23">
            <a:extLst>
              <a:ext uri="{FF2B5EF4-FFF2-40B4-BE49-F238E27FC236}">
                <a16:creationId xmlns:a16="http://schemas.microsoft.com/office/drawing/2014/main" id="{85D80C74-5440-92FE-E4D3-EEDCB6DB1819}"/>
              </a:ext>
            </a:extLst>
          </p:cNvPr>
          <p:cNvPicPr>
            <a:picLocks noChangeAspect="1"/>
          </p:cNvPicPr>
          <p:nvPr/>
        </p:nvPicPr>
        <p:blipFill>
          <a:blip r:embed="rId8" cstate="print">
            <a:clrChange>
              <a:clrFrom>
                <a:srgbClr val="FDFEF7"/>
              </a:clrFrom>
              <a:clrTo>
                <a:srgbClr val="FDFEF7">
                  <a:alpha val="0"/>
                </a:srgbClr>
              </a:clrTo>
            </a:clrChang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2084558" y="5347386"/>
            <a:ext cx="2703758" cy="2586412"/>
          </a:xfrm>
          <a:prstGeom prst="rect">
            <a:avLst/>
          </a:prstGeom>
        </p:spPr>
      </p:pic>
      <p:grpSp>
        <p:nvGrpSpPr>
          <p:cNvPr id="3" name="Group 14">
            <a:extLst>
              <a:ext uri="{FF2B5EF4-FFF2-40B4-BE49-F238E27FC236}">
                <a16:creationId xmlns:a16="http://schemas.microsoft.com/office/drawing/2014/main" id="{38E34175-B45A-0D27-E9F6-C53ED4D829AC}"/>
              </a:ext>
            </a:extLst>
          </p:cNvPr>
          <p:cNvGrpSpPr/>
          <p:nvPr/>
        </p:nvGrpSpPr>
        <p:grpSpPr>
          <a:xfrm>
            <a:off x="0" y="0"/>
            <a:ext cx="541602" cy="10287000"/>
            <a:chOff x="0" y="0"/>
            <a:chExt cx="157867" cy="2998468"/>
          </a:xfrm>
        </p:grpSpPr>
        <p:sp>
          <p:nvSpPr>
            <p:cNvPr id="4" name="Freeform 15">
              <a:extLst>
                <a:ext uri="{FF2B5EF4-FFF2-40B4-BE49-F238E27FC236}">
                  <a16:creationId xmlns:a16="http://schemas.microsoft.com/office/drawing/2014/main" id="{0966058A-1D9B-2249-6CB9-7ABB6A47AB70}"/>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a:extLst>
              <a:ext uri="{FF2B5EF4-FFF2-40B4-BE49-F238E27FC236}">
                <a16:creationId xmlns:a16="http://schemas.microsoft.com/office/drawing/2014/main" id="{A91BEE8B-1CB5-6E1D-CF33-4AFFE6E38CA4}"/>
              </a:ext>
            </a:extLst>
          </p:cNvPr>
          <p:cNvGrpSpPr/>
          <p:nvPr/>
        </p:nvGrpSpPr>
        <p:grpSpPr>
          <a:xfrm>
            <a:off x="0" y="0"/>
            <a:ext cx="541602" cy="10287000"/>
            <a:chOff x="0" y="0"/>
            <a:chExt cx="157867" cy="2998468"/>
          </a:xfrm>
        </p:grpSpPr>
        <p:sp>
          <p:nvSpPr>
            <p:cNvPr id="3" name="Freeform 15">
              <a:extLst>
                <a:ext uri="{FF2B5EF4-FFF2-40B4-BE49-F238E27FC236}">
                  <a16:creationId xmlns:a16="http://schemas.microsoft.com/office/drawing/2014/main" id="{94F3FF4C-572B-AD94-77B9-7D655A3E77F9}"/>
                </a:ext>
              </a:extLst>
            </p:cNvPr>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sp>
        <p:nvSpPr>
          <p:cNvPr id="7" name="TextBox 6">
            <a:extLst>
              <a:ext uri="{FF2B5EF4-FFF2-40B4-BE49-F238E27FC236}">
                <a16:creationId xmlns:a16="http://schemas.microsoft.com/office/drawing/2014/main" id="{E7335CBE-6ECF-D684-7216-F81A9ACF1925}"/>
              </a:ext>
            </a:extLst>
          </p:cNvPr>
          <p:cNvSpPr txBox="1"/>
          <p:nvPr/>
        </p:nvSpPr>
        <p:spPr>
          <a:xfrm>
            <a:off x="1326256" y="2038886"/>
            <a:ext cx="10103744" cy="8306889"/>
          </a:xfrm>
          <a:prstGeom prst="rect">
            <a:avLst/>
          </a:prstGeom>
          <a:noFill/>
        </p:spPr>
        <p:txBody>
          <a:bodyPr wrap="square">
            <a:spAutoFit/>
          </a:bodyPr>
          <a:lstStyle/>
          <a:p>
            <a:pPr marL="571500" indent="-571500">
              <a:lnSpc>
                <a:spcPct val="150000"/>
              </a:lnSpc>
              <a:buFont typeface="Wingdings" panose="05000000000000000000" pitchFamily="2" charset="2"/>
              <a:buChar char="Ø"/>
            </a:pPr>
            <a:r>
              <a:rPr lang="en-US" sz="4000" dirty="0"/>
              <a:t>Introduction </a:t>
            </a:r>
          </a:p>
          <a:p>
            <a:pPr marL="571500" indent="-571500">
              <a:lnSpc>
                <a:spcPct val="150000"/>
              </a:lnSpc>
              <a:buFont typeface="Wingdings" panose="05000000000000000000" pitchFamily="2" charset="2"/>
              <a:buChar char="Ø"/>
            </a:pPr>
            <a:r>
              <a:rPr lang="en-US" sz="4000" dirty="0"/>
              <a:t>Key Features </a:t>
            </a:r>
          </a:p>
          <a:p>
            <a:pPr marL="571500" indent="-571500">
              <a:lnSpc>
                <a:spcPct val="150000"/>
              </a:lnSpc>
              <a:buFont typeface="Wingdings" panose="05000000000000000000" pitchFamily="2" charset="2"/>
              <a:buChar char="Ø"/>
            </a:pPr>
            <a:r>
              <a:rPr lang="en-US" sz="4000" dirty="0"/>
              <a:t>Modules </a:t>
            </a:r>
          </a:p>
          <a:p>
            <a:pPr marL="571500" indent="-571500">
              <a:lnSpc>
                <a:spcPct val="150000"/>
              </a:lnSpc>
              <a:buFont typeface="Wingdings" panose="05000000000000000000" pitchFamily="2" charset="2"/>
              <a:buChar char="Ø"/>
            </a:pPr>
            <a:r>
              <a:rPr lang="en-US" sz="4000" dirty="0"/>
              <a:t>Implementation Process </a:t>
            </a:r>
          </a:p>
          <a:p>
            <a:pPr marL="571500" indent="-571500">
              <a:lnSpc>
                <a:spcPct val="150000"/>
              </a:lnSpc>
              <a:buFont typeface="Wingdings" panose="05000000000000000000" pitchFamily="2" charset="2"/>
              <a:buChar char="Ø"/>
            </a:pPr>
            <a:r>
              <a:rPr lang="en-US" sz="4000" dirty="0"/>
              <a:t>Benefits of Implementation</a:t>
            </a:r>
          </a:p>
          <a:p>
            <a:pPr marL="571500" indent="-571500">
              <a:lnSpc>
                <a:spcPct val="150000"/>
              </a:lnSpc>
              <a:buFont typeface="Wingdings" panose="05000000000000000000" pitchFamily="2" charset="2"/>
              <a:buChar char="Ø"/>
            </a:pPr>
            <a:r>
              <a:rPr lang="en-US" sz="4000" dirty="0"/>
              <a:t>Regulatory Compliance </a:t>
            </a:r>
          </a:p>
          <a:p>
            <a:pPr marL="571500" indent="-571500">
              <a:lnSpc>
                <a:spcPct val="150000"/>
              </a:lnSpc>
              <a:buFont typeface="Wingdings" panose="05000000000000000000" pitchFamily="2" charset="2"/>
              <a:buChar char="Ø"/>
            </a:pPr>
            <a:r>
              <a:rPr lang="en-US" sz="4000" dirty="0"/>
              <a:t>Notifications &amp; Reminders</a:t>
            </a:r>
          </a:p>
          <a:p>
            <a:pPr marL="571500" indent="-571500">
              <a:lnSpc>
                <a:spcPct val="150000"/>
              </a:lnSpc>
              <a:buFont typeface="Wingdings" panose="05000000000000000000" pitchFamily="2" charset="2"/>
              <a:buChar char="Ø"/>
            </a:pPr>
            <a:r>
              <a:rPr lang="en-US" sz="4000" dirty="0"/>
              <a:t>Validation Documents </a:t>
            </a:r>
          </a:p>
          <a:p>
            <a:pPr marL="571500" indent="-571500">
              <a:lnSpc>
                <a:spcPct val="150000"/>
              </a:lnSpc>
              <a:buFont typeface="Wingdings" panose="05000000000000000000" pitchFamily="2" charset="2"/>
              <a:buChar char="Ø"/>
            </a:pPr>
            <a:r>
              <a:rPr lang="en-US" sz="4000" dirty="0"/>
              <a:t>Conclusion and Key Takeaways</a:t>
            </a:r>
          </a:p>
        </p:txBody>
      </p:sp>
      <p:sp>
        <p:nvSpPr>
          <p:cNvPr id="8" name="TextBox 7">
            <a:extLst>
              <a:ext uri="{FF2B5EF4-FFF2-40B4-BE49-F238E27FC236}">
                <a16:creationId xmlns:a16="http://schemas.microsoft.com/office/drawing/2014/main" id="{AA0B66E2-5FAD-13D2-4C62-E425BD5644A9}"/>
              </a:ext>
            </a:extLst>
          </p:cNvPr>
          <p:cNvSpPr txBox="1"/>
          <p:nvPr/>
        </p:nvSpPr>
        <p:spPr>
          <a:xfrm>
            <a:off x="1447800" y="647700"/>
            <a:ext cx="2590800" cy="1015663"/>
          </a:xfrm>
          <a:prstGeom prst="rect">
            <a:avLst/>
          </a:prstGeom>
          <a:noFill/>
        </p:spPr>
        <p:txBody>
          <a:bodyPr wrap="square" rtlCol="0">
            <a:spAutoFit/>
          </a:bodyPr>
          <a:lstStyle/>
          <a:p>
            <a:r>
              <a:rPr lang="en-US" sz="6000" b="1" dirty="0"/>
              <a:t>Agenda</a:t>
            </a:r>
            <a:endParaRPr lang="en-IN" b="1" dirty="0"/>
          </a:p>
        </p:txBody>
      </p:sp>
      <p:grpSp>
        <p:nvGrpSpPr>
          <p:cNvPr id="9" name="Group 8">
            <a:extLst>
              <a:ext uri="{FF2B5EF4-FFF2-40B4-BE49-F238E27FC236}">
                <a16:creationId xmlns:a16="http://schemas.microsoft.com/office/drawing/2014/main" id="{B66224E0-443A-439A-BB60-6CC17E82858F}"/>
              </a:ext>
            </a:extLst>
          </p:cNvPr>
          <p:cNvGrpSpPr/>
          <p:nvPr/>
        </p:nvGrpSpPr>
        <p:grpSpPr>
          <a:xfrm rot="2700000">
            <a:off x="15205830" y="2061331"/>
            <a:ext cx="6164339" cy="6164339"/>
            <a:chOff x="0" y="0"/>
            <a:chExt cx="1913890" cy="1913890"/>
          </a:xfrm>
        </p:grpSpPr>
        <p:sp>
          <p:nvSpPr>
            <p:cNvPr id="10" name="Freeform 9">
              <a:extLst>
                <a:ext uri="{FF2B5EF4-FFF2-40B4-BE49-F238E27FC236}">
                  <a16:creationId xmlns:a16="http://schemas.microsoft.com/office/drawing/2014/main" id="{B4F5526C-8350-C60E-5690-53E07EC68B6F}"/>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grpSp>
        <p:nvGrpSpPr>
          <p:cNvPr id="11" name="Group 8">
            <a:extLst>
              <a:ext uri="{FF2B5EF4-FFF2-40B4-BE49-F238E27FC236}">
                <a16:creationId xmlns:a16="http://schemas.microsoft.com/office/drawing/2014/main" id="{AC081324-B060-1AA4-9A37-7B36DB482C80}"/>
              </a:ext>
            </a:extLst>
          </p:cNvPr>
          <p:cNvGrpSpPr/>
          <p:nvPr/>
        </p:nvGrpSpPr>
        <p:grpSpPr>
          <a:xfrm rot="2700000">
            <a:off x="14638563" y="1518931"/>
            <a:ext cx="7298876" cy="7249139"/>
            <a:chOff x="0" y="0"/>
            <a:chExt cx="1913890" cy="1913890"/>
          </a:xfrm>
        </p:grpSpPr>
        <p:sp>
          <p:nvSpPr>
            <p:cNvPr id="12" name="Freeform 9">
              <a:extLst>
                <a:ext uri="{FF2B5EF4-FFF2-40B4-BE49-F238E27FC236}">
                  <a16:creationId xmlns:a16="http://schemas.microsoft.com/office/drawing/2014/main" id="{DF4890FD-144F-0074-20BF-A45BA186646D}"/>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pic>
        <p:nvPicPr>
          <p:cNvPr id="13" name="Picture 12">
            <a:extLst>
              <a:ext uri="{FF2B5EF4-FFF2-40B4-BE49-F238E27FC236}">
                <a16:creationId xmlns:a16="http://schemas.microsoft.com/office/drawing/2014/main" id="{38B77A11-042F-787F-262B-0F92C1294EB5}"/>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3331355" y="-342900"/>
            <a:ext cx="3673680" cy="3514239"/>
          </a:xfrm>
          <a:prstGeom prst="rect">
            <a:avLst/>
          </a:prstGeom>
        </p:spPr>
      </p:pic>
    </p:spTree>
    <p:extLst>
      <p:ext uri="{BB962C8B-B14F-4D97-AF65-F5344CB8AC3E}">
        <p14:creationId xmlns:p14="http://schemas.microsoft.com/office/powerpoint/2010/main" val="346533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0" y="8653654"/>
            <a:ext cx="1635964" cy="1633346"/>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p:cNvGrpSpPr/>
          <p:nvPr/>
        </p:nvGrpSpPr>
        <p:grpSpPr>
          <a:xfrm rot="5400000">
            <a:off x="-1309" y="1309"/>
            <a:ext cx="1635964" cy="1633346"/>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12" name="TextBox 12"/>
          <p:cNvSpPr txBox="1"/>
          <p:nvPr/>
        </p:nvSpPr>
        <p:spPr>
          <a:xfrm>
            <a:off x="5486400" y="370338"/>
            <a:ext cx="8183276" cy="821379"/>
          </a:xfrm>
          <a:prstGeom prst="rect">
            <a:avLst/>
          </a:prstGeom>
        </p:spPr>
        <p:txBody>
          <a:bodyPr lIns="0" tIns="0" rIns="0" bIns="0" rtlCol="0" anchor="t">
            <a:spAutoFit/>
          </a:bodyPr>
          <a:lstStyle/>
          <a:p>
            <a:pPr algn="ctr">
              <a:lnSpc>
                <a:spcPts val="6300"/>
              </a:lnSpc>
            </a:pPr>
            <a:r>
              <a:rPr lang="en-US" sz="6000" b="1" u="sng" spc="300" dirty="0">
                <a:solidFill>
                  <a:srgbClr val="2B4A9D"/>
                </a:solidFill>
                <a:latin typeface="Poppins Ultra-Bold"/>
                <a:ea typeface="Poppins Ultra-Bold"/>
                <a:cs typeface="Poppins Ultra-Bold"/>
                <a:sym typeface="Poppins Ultra-Bold"/>
              </a:rPr>
              <a:t>INTRODUCTION</a:t>
            </a:r>
          </a:p>
        </p:txBody>
      </p:sp>
      <p:grpSp>
        <p:nvGrpSpPr>
          <p:cNvPr id="14" name="Group 10">
            <a:extLst>
              <a:ext uri="{FF2B5EF4-FFF2-40B4-BE49-F238E27FC236}">
                <a16:creationId xmlns:a16="http://schemas.microsoft.com/office/drawing/2014/main" id="{45F3989A-E9A6-ACC8-28D9-7FC9BB0D50F0}"/>
              </a:ext>
            </a:extLst>
          </p:cNvPr>
          <p:cNvGrpSpPr/>
          <p:nvPr/>
        </p:nvGrpSpPr>
        <p:grpSpPr>
          <a:xfrm rot="10800000">
            <a:off x="16652036" y="2618"/>
            <a:ext cx="1635964" cy="1633346"/>
            <a:chOff x="0" y="0"/>
            <a:chExt cx="6350000" cy="6339840"/>
          </a:xfrm>
        </p:grpSpPr>
        <p:sp>
          <p:nvSpPr>
            <p:cNvPr id="15" name="Freeform 11">
              <a:extLst>
                <a:ext uri="{FF2B5EF4-FFF2-40B4-BE49-F238E27FC236}">
                  <a16:creationId xmlns:a16="http://schemas.microsoft.com/office/drawing/2014/main" id="{FC4C02B6-D7D1-202F-86EF-644A28B83A7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6" name="Group 10">
            <a:extLst>
              <a:ext uri="{FF2B5EF4-FFF2-40B4-BE49-F238E27FC236}">
                <a16:creationId xmlns:a16="http://schemas.microsoft.com/office/drawing/2014/main" id="{0A97355F-B3A1-2760-30DF-7D64B3C8BC5C}"/>
              </a:ext>
            </a:extLst>
          </p:cNvPr>
          <p:cNvGrpSpPr/>
          <p:nvPr/>
        </p:nvGrpSpPr>
        <p:grpSpPr>
          <a:xfrm rot="16200000">
            <a:off x="16653345" y="8649727"/>
            <a:ext cx="1635964" cy="1633346"/>
            <a:chOff x="0" y="0"/>
            <a:chExt cx="6350000" cy="6339840"/>
          </a:xfrm>
        </p:grpSpPr>
        <p:sp>
          <p:nvSpPr>
            <p:cNvPr id="17" name="Freeform 11">
              <a:extLst>
                <a:ext uri="{FF2B5EF4-FFF2-40B4-BE49-F238E27FC236}">
                  <a16:creationId xmlns:a16="http://schemas.microsoft.com/office/drawing/2014/main" id="{44EB3BA4-9C96-9B14-9F8F-73078553E54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18" name="TextBox 17">
            <a:extLst>
              <a:ext uri="{FF2B5EF4-FFF2-40B4-BE49-F238E27FC236}">
                <a16:creationId xmlns:a16="http://schemas.microsoft.com/office/drawing/2014/main" id="{4C003ACD-1FBD-FBB2-8207-B4F6779C978E}"/>
              </a:ext>
            </a:extLst>
          </p:cNvPr>
          <p:cNvSpPr txBox="1"/>
          <p:nvPr/>
        </p:nvSpPr>
        <p:spPr>
          <a:xfrm>
            <a:off x="816673" y="3192649"/>
            <a:ext cx="6781800" cy="5016758"/>
          </a:xfrm>
          <a:prstGeom prst="rect">
            <a:avLst/>
          </a:prstGeom>
          <a:noFill/>
        </p:spPr>
        <p:txBody>
          <a:bodyPr wrap="square" rtlCol="0">
            <a:spAutoFit/>
          </a:bodyPr>
          <a:lstStyle/>
          <a:p>
            <a:pPr algn="just"/>
            <a:r>
              <a:rPr lang="en-US" sz="3200" b="0" i="0" dirty="0">
                <a:solidFill>
                  <a:srgbClr val="090909"/>
                </a:solidFill>
                <a:effectLst/>
                <a:latin typeface="Times New Roman" panose="02020603050405020304" pitchFamily="18" charset="0"/>
                <a:cs typeface="Times New Roman" panose="02020603050405020304" pitchFamily="18" charset="0"/>
              </a:rPr>
              <a:t>A quality management system (QMS) is a formalized system that defines and documents an organization’s processes, procedures, and responsibilities for achieving quality policies, practices, and objectives. It helps an organization coordinate and direct its activities to meet customer and regulatory requirements, as well as continuously improve its effectiveness and efficiency.</a:t>
            </a:r>
            <a:endParaRPr lang="en-IN" sz="3200" dirty="0">
              <a:latin typeface="Times New Roman" panose="02020603050405020304" pitchFamily="18" charset="0"/>
              <a:cs typeface="Times New Roman" panose="02020603050405020304" pitchFamily="18" charset="0"/>
            </a:endParaRPr>
          </a:p>
        </p:txBody>
      </p:sp>
      <p:pic>
        <p:nvPicPr>
          <p:cNvPr id="1026" name="Picture 2" descr="Quality Management Principles">
            <a:extLst>
              <a:ext uri="{FF2B5EF4-FFF2-40B4-BE49-F238E27FC236}">
                <a16:creationId xmlns:a16="http://schemas.microsoft.com/office/drawing/2014/main" id="{29F7B70A-7459-7680-1D10-AB90B992D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036" y="1826182"/>
            <a:ext cx="7620000" cy="8458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F05567E5-BDE7-4B4B-295F-99972F3510E7}"/>
              </a:ext>
            </a:extLst>
          </p:cNvPr>
          <p:cNvPicPr>
            <a:picLocks noChangeAspect="1"/>
          </p:cNvPicPr>
          <p:nvPr/>
        </p:nvPicPr>
        <p:blipFill>
          <a:blip r:embed="rId3" cstate="print">
            <a:clrChange>
              <a:clrFrom>
                <a:srgbClr val="FDFEF7"/>
              </a:clrFrom>
              <a:clrTo>
                <a:srgbClr val="FDFEF7">
                  <a:alpha val="0"/>
                </a:srgbClr>
              </a:clrTo>
            </a:clrChang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4020800" y="-723900"/>
            <a:ext cx="3673680" cy="35142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40C11-1215-CF64-6CBB-8E0345E4C458}"/>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F30596E5-3717-6E32-4B59-5BDEE3091FD8}"/>
              </a:ext>
            </a:extLst>
          </p:cNvPr>
          <p:cNvGrpSpPr/>
          <p:nvPr/>
        </p:nvGrpSpPr>
        <p:grpSpPr>
          <a:xfrm>
            <a:off x="0" y="8653654"/>
            <a:ext cx="1635964" cy="1633346"/>
            <a:chOff x="0" y="0"/>
            <a:chExt cx="6350000" cy="6339840"/>
          </a:xfrm>
        </p:grpSpPr>
        <p:sp>
          <p:nvSpPr>
            <p:cNvPr id="9" name="Freeform 9">
              <a:extLst>
                <a:ext uri="{FF2B5EF4-FFF2-40B4-BE49-F238E27FC236}">
                  <a16:creationId xmlns:a16="http://schemas.microsoft.com/office/drawing/2014/main" id="{33182761-CCFF-F485-740A-DC9384F594E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a:extLst>
              <a:ext uri="{FF2B5EF4-FFF2-40B4-BE49-F238E27FC236}">
                <a16:creationId xmlns:a16="http://schemas.microsoft.com/office/drawing/2014/main" id="{D3FC3166-E682-2E95-8220-621391FCE4E8}"/>
              </a:ext>
            </a:extLst>
          </p:cNvPr>
          <p:cNvGrpSpPr/>
          <p:nvPr/>
        </p:nvGrpSpPr>
        <p:grpSpPr>
          <a:xfrm rot="5400000">
            <a:off x="-1309" y="1309"/>
            <a:ext cx="1635964" cy="1633346"/>
            <a:chOff x="0" y="0"/>
            <a:chExt cx="6350000" cy="6339840"/>
          </a:xfrm>
        </p:grpSpPr>
        <p:sp>
          <p:nvSpPr>
            <p:cNvPr id="11" name="Freeform 11">
              <a:extLst>
                <a:ext uri="{FF2B5EF4-FFF2-40B4-BE49-F238E27FC236}">
                  <a16:creationId xmlns:a16="http://schemas.microsoft.com/office/drawing/2014/main" id="{97DD6602-68A2-A16B-2ACC-B723AD675EB9}"/>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12" name="TextBox 12">
            <a:extLst>
              <a:ext uri="{FF2B5EF4-FFF2-40B4-BE49-F238E27FC236}">
                <a16:creationId xmlns:a16="http://schemas.microsoft.com/office/drawing/2014/main" id="{2F728ECF-94E0-C191-AD13-C89750FEF900}"/>
              </a:ext>
            </a:extLst>
          </p:cNvPr>
          <p:cNvSpPr txBox="1"/>
          <p:nvPr/>
        </p:nvSpPr>
        <p:spPr>
          <a:xfrm>
            <a:off x="5486400" y="370338"/>
            <a:ext cx="8183276" cy="821379"/>
          </a:xfrm>
          <a:prstGeom prst="rect">
            <a:avLst/>
          </a:prstGeom>
        </p:spPr>
        <p:txBody>
          <a:bodyPr lIns="0" tIns="0" rIns="0" bIns="0" rtlCol="0" anchor="t">
            <a:spAutoFit/>
          </a:bodyPr>
          <a:lstStyle/>
          <a:p>
            <a:pPr algn="ctr">
              <a:lnSpc>
                <a:spcPts val="6300"/>
              </a:lnSpc>
            </a:pPr>
            <a:r>
              <a:rPr lang="en-US" sz="6000" b="1" u="sng" spc="300" dirty="0">
                <a:solidFill>
                  <a:srgbClr val="2B4A9D"/>
                </a:solidFill>
                <a:latin typeface="Poppins Ultra-Bold"/>
                <a:ea typeface="Poppins Ultra-Bold"/>
                <a:cs typeface="Poppins Ultra-Bold"/>
                <a:sym typeface="Poppins Ultra-Bold"/>
              </a:rPr>
              <a:t>KEY FEATURES</a:t>
            </a:r>
          </a:p>
        </p:txBody>
      </p:sp>
      <p:grpSp>
        <p:nvGrpSpPr>
          <p:cNvPr id="14" name="Group 10">
            <a:extLst>
              <a:ext uri="{FF2B5EF4-FFF2-40B4-BE49-F238E27FC236}">
                <a16:creationId xmlns:a16="http://schemas.microsoft.com/office/drawing/2014/main" id="{7302172D-E2A0-AA58-30FA-A166E2847FB7}"/>
              </a:ext>
            </a:extLst>
          </p:cNvPr>
          <p:cNvGrpSpPr/>
          <p:nvPr/>
        </p:nvGrpSpPr>
        <p:grpSpPr>
          <a:xfrm rot="10800000">
            <a:off x="16652036" y="2618"/>
            <a:ext cx="1635964" cy="1633346"/>
            <a:chOff x="0" y="0"/>
            <a:chExt cx="6350000" cy="6339840"/>
          </a:xfrm>
        </p:grpSpPr>
        <p:sp>
          <p:nvSpPr>
            <p:cNvPr id="15" name="Freeform 11">
              <a:extLst>
                <a:ext uri="{FF2B5EF4-FFF2-40B4-BE49-F238E27FC236}">
                  <a16:creationId xmlns:a16="http://schemas.microsoft.com/office/drawing/2014/main" id="{EA621537-104B-6254-EAD4-CB3A55A80C6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6" name="Group 10">
            <a:extLst>
              <a:ext uri="{FF2B5EF4-FFF2-40B4-BE49-F238E27FC236}">
                <a16:creationId xmlns:a16="http://schemas.microsoft.com/office/drawing/2014/main" id="{D470178F-4863-D337-2930-8A9CF687CEE4}"/>
              </a:ext>
            </a:extLst>
          </p:cNvPr>
          <p:cNvGrpSpPr/>
          <p:nvPr/>
        </p:nvGrpSpPr>
        <p:grpSpPr>
          <a:xfrm rot="16200000">
            <a:off x="16653345" y="8649727"/>
            <a:ext cx="1635964" cy="1633346"/>
            <a:chOff x="0" y="0"/>
            <a:chExt cx="6350000" cy="6339840"/>
          </a:xfrm>
        </p:grpSpPr>
        <p:sp>
          <p:nvSpPr>
            <p:cNvPr id="17" name="Freeform 11">
              <a:extLst>
                <a:ext uri="{FF2B5EF4-FFF2-40B4-BE49-F238E27FC236}">
                  <a16:creationId xmlns:a16="http://schemas.microsoft.com/office/drawing/2014/main" id="{D95D0FC8-0DFD-A960-6D97-F028A7C0E0F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2" name="Picture 1">
            <a:extLst>
              <a:ext uri="{FF2B5EF4-FFF2-40B4-BE49-F238E27FC236}">
                <a16:creationId xmlns:a16="http://schemas.microsoft.com/office/drawing/2014/main" id="{E54976AC-7720-EC66-173E-C383CB5827D0}"/>
              </a:ext>
            </a:extLst>
          </p:cNvPr>
          <p:cNvPicPr>
            <a:picLocks noChangeAspect="1"/>
          </p:cNvPicPr>
          <p:nvPr/>
        </p:nvPicPr>
        <p:blipFill>
          <a:blip r:embed="rId2"/>
          <a:stretch>
            <a:fillRect/>
          </a:stretch>
        </p:blipFill>
        <p:spPr>
          <a:xfrm>
            <a:off x="2286000" y="1130009"/>
            <a:ext cx="14137436" cy="9154373"/>
          </a:xfrm>
          <a:prstGeom prst="rect">
            <a:avLst/>
          </a:prstGeom>
        </p:spPr>
      </p:pic>
      <p:pic>
        <p:nvPicPr>
          <p:cNvPr id="3" name="Picture 2">
            <a:extLst>
              <a:ext uri="{FF2B5EF4-FFF2-40B4-BE49-F238E27FC236}">
                <a16:creationId xmlns:a16="http://schemas.microsoft.com/office/drawing/2014/main" id="{C0ACA775-90FF-56D3-5F77-56C3755305DD}"/>
              </a:ext>
            </a:extLst>
          </p:cNvPr>
          <p:cNvPicPr>
            <a:picLocks noChangeAspect="1"/>
          </p:cNvPicPr>
          <p:nvPr/>
        </p:nvPicPr>
        <p:blipFill>
          <a:blip r:embed="rId3" cstate="print">
            <a:clrChange>
              <a:clrFrom>
                <a:srgbClr val="FDFEF7"/>
              </a:clrFrom>
              <a:clrTo>
                <a:srgbClr val="FDFEF7">
                  <a:alpha val="0"/>
                </a:srgbClr>
              </a:clrTo>
            </a:clrChang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14910750" y="-343102"/>
            <a:ext cx="2182500" cy="2087778"/>
          </a:xfrm>
          <a:prstGeom prst="rect">
            <a:avLst/>
          </a:prstGeom>
        </p:spPr>
      </p:pic>
    </p:spTree>
    <p:extLst>
      <p:ext uri="{BB962C8B-B14F-4D97-AF65-F5344CB8AC3E}">
        <p14:creationId xmlns:p14="http://schemas.microsoft.com/office/powerpoint/2010/main" val="275935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EA36C-9B10-DAB1-AA6B-67D108D03B41}"/>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5EEE5B82-B699-BEA7-29F6-9CA32F5A2E8A}"/>
              </a:ext>
            </a:extLst>
          </p:cNvPr>
          <p:cNvGrpSpPr/>
          <p:nvPr/>
        </p:nvGrpSpPr>
        <p:grpSpPr>
          <a:xfrm>
            <a:off x="0" y="8653654"/>
            <a:ext cx="1635964" cy="1633346"/>
            <a:chOff x="0" y="0"/>
            <a:chExt cx="6350000" cy="6339840"/>
          </a:xfrm>
        </p:grpSpPr>
        <p:sp>
          <p:nvSpPr>
            <p:cNvPr id="9" name="Freeform 9">
              <a:extLst>
                <a:ext uri="{FF2B5EF4-FFF2-40B4-BE49-F238E27FC236}">
                  <a16:creationId xmlns:a16="http://schemas.microsoft.com/office/drawing/2014/main" id="{5815E0C6-8476-4F8D-C470-CBC36E6C84D8}"/>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a:extLst>
              <a:ext uri="{FF2B5EF4-FFF2-40B4-BE49-F238E27FC236}">
                <a16:creationId xmlns:a16="http://schemas.microsoft.com/office/drawing/2014/main" id="{7BEBC609-85C5-03EC-B911-E79BB8357B9A}"/>
              </a:ext>
            </a:extLst>
          </p:cNvPr>
          <p:cNvGrpSpPr/>
          <p:nvPr/>
        </p:nvGrpSpPr>
        <p:grpSpPr>
          <a:xfrm rot="5400000">
            <a:off x="-1309" y="1309"/>
            <a:ext cx="1635964" cy="1633346"/>
            <a:chOff x="0" y="0"/>
            <a:chExt cx="6350000" cy="6339840"/>
          </a:xfrm>
        </p:grpSpPr>
        <p:sp>
          <p:nvSpPr>
            <p:cNvPr id="11" name="Freeform 11">
              <a:extLst>
                <a:ext uri="{FF2B5EF4-FFF2-40B4-BE49-F238E27FC236}">
                  <a16:creationId xmlns:a16="http://schemas.microsoft.com/office/drawing/2014/main" id="{EAA56340-D084-E579-84C4-52518B46AD3F}"/>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12" name="TextBox 12">
            <a:extLst>
              <a:ext uri="{FF2B5EF4-FFF2-40B4-BE49-F238E27FC236}">
                <a16:creationId xmlns:a16="http://schemas.microsoft.com/office/drawing/2014/main" id="{19B71E9D-5567-BA99-2AB9-6F99B4B97751}"/>
              </a:ext>
            </a:extLst>
          </p:cNvPr>
          <p:cNvSpPr txBox="1"/>
          <p:nvPr/>
        </p:nvSpPr>
        <p:spPr>
          <a:xfrm>
            <a:off x="5486400" y="370338"/>
            <a:ext cx="8183276" cy="1629292"/>
          </a:xfrm>
          <a:prstGeom prst="rect">
            <a:avLst/>
          </a:prstGeom>
        </p:spPr>
        <p:txBody>
          <a:bodyPr lIns="0" tIns="0" rIns="0" bIns="0" rtlCol="0" anchor="t">
            <a:spAutoFit/>
          </a:bodyPr>
          <a:lstStyle/>
          <a:p>
            <a:pPr algn="ctr">
              <a:lnSpc>
                <a:spcPts val="6300"/>
              </a:lnSpc>
            </a:pPr>
            <a:r>
              <a:rPr lang="en-US" sz="6000" b="1" u="sng" spc="300" dirty="0">
                <a:solidFill>
                  <a:srgbClr val="2B4A9D"/>
                </a:solidFill>
                <a:latin typeface="Poppins Ultra-Bold"/>
                <a:ea typeface="Poppins Ultra-Bold"/>
                <a:cs typeface="Poppins Ultra-Bold"/>
                <a:sym typeface="Poppins Ultra-Bold"/>
              </a:rPr>
              <a:t>MODULES OF QMS SYSTEM</a:t>
            </a:r>
          </a:p>
        </p:txBody>
      </p:sp>
      <p:grpSp>
        <p:nvGrpSpPr>
          <p:cNvPr id="14" name="Group 10">
            <a:extLst>
              <a:ext uri="{FF2B5EF4-FFF2-40B4-BE49-F238E27FC236}">
                <a16:creationId xmlns:a16="http://schemas.microsoft.com/office/drawing/2014/main" id="{BC9EFB49-668E-92F3-691B-274C16E7ED9C}"/>
              </a:ext>
            </a:extLst>
          </p:cNvPr>
          <p:cNvGrpSpPr/>
          <p:nvPr/>
        </p:nvGrpSpPr>
        <p:grpSpPr>
          <a:xfrm rot="10800000">
            <a:off x="16652036" y="2618"/>
            <a:ext cx="1635964" cy="1633346"/>
            <a:chOff x="0" y="0"/>
            <a:chExt cx="6350000" cy="6339840"/>
          </a:xfrm>
        </p:grpSpPr>
        <p:sp>
          <p:nvSpPr>
            <p:cNvPr id="15" name="Freeform 11">
              <a:extLst>
                <a:ext uri="{FF2B5EF4-FFF2-40B4-BE49-F238E27FC236}">
                  <a16:creationId xmlns:a16="http://schemas.microsoft.com/office/drawing/2014/main" id="{1987C32E-F5DD-AA70-AF19-4C176A980FA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6" name="Group 10">
            <a:extLst>
              <a:ext uri="{FF2B5EF4-FFF2-40B4-BE49-F238E27FC236}">
                <a16:creationId xmlns:a16="http://schemas.microsoft.com/office/drawing/2014/main" id="{708E7F66-6F76-BF57-41B0-D0C9CA4D24E5}"/>
              </a:ext>
            </a:extLst>
          </p:cNvPr>
          <p:cNvGrpSpPr/>
          <p:nvPr/>
        </p:nvGrpSpPr>
        <p:grpSpPr>
          <a:xfrm rot="16200000">
            <a:off x="16653345" y="8649727"/>
            <a:ext cx="1635964" cy="1633346"/>
            <a:chOff x="0" y="0"/>
            <a:chExt cx="6350000" cy="6339840"/>
          </a:xfrm>
        </p:grpSpPr>
        <p:sp>
          <p:nvSpPr>
            <p:cNvPr id="17" name="Freeform 11">
              <a:extLst>
                <a:ext uri="{FF2B5EF4-FFF2-40B4-BE49-F238E27FC236}">
                  <a16:creationId xmlns:a16="http://schemas.microsoft.com/office/drawing/2014/main" id="{FFD20F1E-234F-A40B-D9B2-164E8C7CB899}"/>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25" name="TextBox 24">
            <a:extLst>
              <a:ext uri="{FF2B5EF4-FFF2-40B4-BE49-F238E27FC236}">
                <a16:creationId xmlns:a16="http://schemas.microsoft.com/office/drawing/2014/main" id="{03546C9B-07D7-8AF7-7D18-B720915CD48E}"/>
              </a:ext>
            </a:extLst>
          </p:cNvPr>
          <p:cNvSpPr txBox="1"/>
          <p:nvPr/>
        </p:nvSpPr>
        <p:spPr>
          <a:xfrm>
            <a:off x="411178" y="7935574"/>
            <a:ext cx="9144000" cy="369332"/>
          </a:xfrm>
          <a:prstGeom prst="rect">
            <a:avLst/>
          </a:prstGeom>
          <a:noFill/>
        </p:spPr>
        <p:txBody>
          <a:bodyPr wrap="square">
            <a:spAutoFit/>
          </a:bodyPr>
          <a:lstStyle/>
          <a:p>
            <a:r>
              <a:rPr lang="en-IN" dirty="0"/>
              <a:t> </a:t>
            </a:r>
          </a:p>
        </p:txBody>
      </p:sp>
      <p:pic>
        <p:nvPicPr>
          <p:cNvPr id="29" name="Picture 28">
            <a:extLst>
              <a:ext uri="{FF2B5EF4-FFF2-40B4-BE49-F238E27FC236}">
                <a16:creationId xmlns:a16="http://schemas.microsoft.com/office/drawing/2014/main" id="{76D485B0-C437-0886-79A0-E7EE373B7677}"/>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4916588" y="-319865"/>
            <a:ext cx="2606142" cy="2493033"/>
          </a:xfrm>
          <a:prstGeom prst="rect">
            <a:avLst/>
          </a:prstGeom>
        </p:spPr>
      </p:pic>
      <p:sp>
        <p:nvSpPr>
          <p:cNvPr id="7" name="TextBox 6">
            <a:extLst>
              <a:ext uri="{FF2B5EF4-FFF2-40B4-BE49-F238E27FC236}">
                <a16:creationId xmlns:a16="http://schemas.microsoft.com/office/drawing/2014/main" id="{C9F774C9-8AB1-FF67-6644-979F3AD0574B}"/>
              </a:ext>
            </a:extLst>
          </p:cNvPr>
          <p:cNvSpPr txBox="1"/>
          <p:nvPr/>
        </p:nvSpPr>
        <p:spPr>
          <a:xfrm>
            <a:off x="844155" y="2724188"/>
            <a:ext cx="7421578" cy="6004080"/>
          </a:xfrm>
          <a:prstGeom prst="rect">
            <a:avLst/>
          </a:prstGeom>
          <a:noFill/>
        </p:spPr>
        <p:txBody>
          <a:bodyPr wrap="square">
            <a:spAutoFit/>
          </a:bodyPr>
          <a:lstStyle/>
          <a:p>
            <a:pPr marL="342900" indent="-342900">
              <a:lnSpc>
                <a:spcPct val="200000"/>
              </a:lnSpc>
              <a:buFont typeface="Wingdings" panose="05000000000000000000" pitchFamily="2" charset="2"/>
              <a:buChar char="ü"/>
            </a:pPr>
            <a:r>
              <a:rPr lang="en-US" sz="2800" dirty="0"/>
              <a:t>Training Management</a:t>
            </a:r>
          </a:p>
          <a:p>
            <a:pPr marL="342900" indent="-342900">
              <a:lnSpc>
                <a:spcPct val="200000"/>
              </a:lnSpc>
              <a:buFont typeface="Wingdings" panose="05000000000000000000" pitchFamily="2" charset="2"/>
              <a:buChar char="ü"/>
            </a:pPr>
            <a:r>
              <a:rPr lang="en-US" sz="2800" dirty="0"/>
              <a:t>Complaint Management</a:t>
            </a:r>
          </a:p>
          <a:p>
            <a:pPr marL="342900" indent="-342900">
              <a:lnSpc>
                <a:spcPct val="200000"/>
              </a:lnSpc>
              <a:buFont typeface="Wingdings" panose="05000000000000000000" pitchFamily="2" charset="2"/>
              <a:buChar char="ü"/>
            </a:pPr>
            <a:r>
              <a:rPr lang="en-US" sz="2800" dirty="0"/>
              <a:t>Record Retention and Management</a:t>
            </a:r>
          </a:p>
          <a:p>
            <a:pPr marL="342900" indent="-342900">
              <a:lnSpc>
                <a:spcPct val="200000"/>
              </a:lnSpc>
              <a:buFont typeface="Wingdings" panose="05000000000000000000" pitchFamily="2" charset="2"/>
              <a:buChar char="ü"/>
            </a:pPr>
            <a:r>
              <a:rPr lang="en-US" sz="2800" dirty="0"/>
              <a:t>Risk Assessment</a:t>
            </a:r>
          </a:p>
          <a:p>
            <a:pPr marL="342900" indent="-342900">
              <a:lnSpc>
                <a:spcPct val="200000"/>
              </a:lnSpc>
              <a:buFont typeface="Wingdings" panose="05000000000000000000" pitchFamily="2" charset="2"/>
              <a:buChar char="ü"/>
            </a:pPr>
            <a:r>
              <a:rPr lang="en-US" sz="2800" dirty="0"/>
              <a:t>Change Control </a:t>
            </a:r>
          </a:p>
          <a:p>
            <a:pPr marL="342900" indent="-342900">
              <a:lnSpc>
                <a:spcPct val="200000"/>
              </a:lnSpc>
              <a:buFont typeface="Wingdings" panose="05000000000000000000" pitchFamily="2" charset="2"/>
              <a:buChar char="ü"/>
            </a:pPr>
            <a:r>
              <a:rPr lang="en-US" sz="2800" dirty="0"/>
              <a:t>Recall Procedure</a:t>
            </a:r>
          </a:p>
          <a:p>
            <a:pPr marL="342900" indent="-342900">
              <a:lnSpc>
                <a:spcPct val="200000"/>
              </a:lnSpc>
              <a:buFont typeface="Wingdings" panose="05000000000000000000" pitchFamily="2" charset="2"/>
              <a:buChar char="ü"/>
            </a:pPr>
            <a:r>
              <a:rPr lang="en-US" sz="2800" dirty="0"/>
              <a:t>Corrective Action &amp; Preventive Action</a:t>
            </a:r>
          </a:p>
        </p:txBody>
      </p:sp>
      <p:sp>
        <p:nvSpPr>
          <p:cNvPr id="18" name="TextBox 17">
            <a:extLst>
              <a:ext uri="{FF2B5EF4-FFF2-40B4-BE49-F238E27FC236}">
                <a16:creationId xmlns:a16="http://schemas.microsoft.com/office/drawing/2014/main" id="{5135CEF0-C771-4A9D-5371-953ACE889F58}"/>
              </a:ext>
            </a:extLst>
          </p:cNvPr>
          <p:cNvSpPr txBox="1"/>
          <p:nvPr/>
        </p:nvSpPr>
        <p:spPr>
          <a:xfrm>
            <a:off x="9097676" y="2724188"/>
            <a:ext cx="9144000" cy="5142305"/>
          </a:xfrm>
          <a:prstGeom prst="rect">
            <a:avLst/>
          </a:prstGeom>
          <a:noFill/>
        </p:spPr>
        <p:txBody>
          <a:bodyPr wrap="square">
            <a:spAutoFit/>
          </a:bodyPr>
          <a:lstStyle/>
          <a:p>
            <a:pPr marL="342900" indent="-342900">
              <a:lnSpc>
                <a:spcPct val="200000"/>
              </a:lnSpc>
              <a:buFont typeface="Wingdings" panose="05000000000000000000" pitchFamily="2" charset="2"/>
              <a:buChar char="ü"/>
            </a:pPr>
            <a:r>
              <a:rPr lang="en-US" sz="2800" dirty="0"/>
              <a:t>Deviation &amp; Incidence Reporting</a:t>
            </a:r>
          </a:p>
          <a:p>
            <a:pPr marL="342900" indent="-342900">
              <a:lnSpc>
                <a:spcPct val="200000"/>
              </a:lnSpc>
              <a:buFont typeface="Wingdings" panose="05000000000000000000" pitchFamily="2" charset="2"/>
              <a:buChar char="ü"/>
            </a:pPr>
            <a:r>
              <a:rPr lang="en-US" sz="2800" dirty="0"/>
              <a:t>Internal Quality Audit</a:t>
            </a:r>
          </a:p>
          <a:p>
            <a:pPr marL="342900" indent="-342900">
              <a:lnSpc>
                <a:spcPct val="200000"/>
              </a:lnSpc>
              <a:buFont typeface="Wingdings" panose="05000000000000000000" pitchFamily="2" charset="2"/>
              <a:buChar char="ü"/>
            </a:pPr>
            <a:r>
              <a:rPr lang="en-US" sz="2800" dirty="0"/>
              <a:t>Vendor management</a:t>
            </a:r>
          </a:p>
          <a:p>
            <a:pPr marL="342900" indent="-342900">
              <a:lnSpc>
                <a:spcPct val="200000"/>
              </a:lnSpc>
              <a:buFont typeface="Wingdings" panose="05000000000000000000" pitchFamily="2" charset="2"/>
              <a:buChar char="ü"/>
            </a:pPr>
            <a:r>
              <a:rPr lang="en-US" sz="2800" dirty="0"/>
              <a:t>Document Issuance &amp; Accountability Record</a:t>
            </a:r>
          </a:p>
          <a:p>
            <a:pPr marL="342900" indent="-342900">
              <a:lnSpc>
                <a:spcPct val="200000"/>
              </a:lnSpc>
              <a:buFont typeface="Wingdings" panose="05000000000000000000" pitchFamily="2" charset="2"/>
              <a:buChar char="ü"/>
            </a:pPr>
            <a:r>
              <a:rPr lang="en-US" sz="2800" dirty="0"/>
              <a:t>Management Review Meeting Procedure</a:t>
            </a:r>
          </a:p>
          <a:p>
            <a:pPr marL="342900" indent="-342900">
              <a:lnSpc>
                <a:spcPct val="200000"/>
              </a:lnSpc>
              <a:buFont typeface="Wingdings" panose="05000000000000000000" pitchFamily="2" charset="2"/>
              <a:buChar char="ü"/>
            </a:pPr>
            <a:r>
              <a:rPr lang="en-US" sz="2800" dirty="0"/>
              <a:t>Reference (control) sample Management</a:t>
            </a:r>
            <a:endParaRPr lang="en-US" sz="2400" dirty="0"/>
          </a:p>
        </p:txBody>
      </p:sp>
    </p:spTree>
    <p:extLst>
      <p:ext uri="{BB962C8B-B14F-4D97-AF65-F5344CB8AC3E}">
        <p14:creationId xmlns:p14="http://schemas.microsoft.com/office/powerpoint/2010/main" val="4078016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13D46-FAE3-ABC9-0CDD-2F8B7653549C}"/>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1B11A5A9-E573-1DDB-9748-B65B2BCEBDD9}"/>
              </a:ext>
            </a:extLst>
          </p:cNvPr>
          <p:cNvGrpSpPr/>
          <p:nvPr/>
        </p:nvGrpSpPr>
        <p:grpSpPr>
          <a:xfrm>
            <a:off x="0" y="8653654"/>
            <a:ext cx="1635964" cy="1633346"/>
            <a:chOff x="0" y="0"/>
            <a:chExt cx="6350000" cy="6339840"/>
          </a:xfrm>
        </p:grpSpPr>
        <p:sp>
          <p:nvSpPr>
            <p:cNvPr id="9" name="Freeform 9">
              <a:extLst>
                <a:ext uri="{FF2B5EF4-FFF2-40B4-BE49-F238E27FC236}">
                  <a16:creationId xmlns:a16="http://schemas.microsoft.com/office/drawing/2014/main" id="{BA6334CD-BD23-AE46-4D74-6F8997B8405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a:extLst>
              <a:ext uri="{FF2B5EF4-FFF2-40B4-BE49-F238E27FC236}">
                <a16:creationId xmlns:a16="http://schemas.microsoft.com/office/drawing/2014/main" id="{7CAFB044-05F4-3339-3ED6-E4FD648F7F5E}"/>
              </a:ext>
            </a:extLst>
          </p:cNvPr>
          <p:cNvGrpSpPr/>
          <p:nvPr/>
        </p:nvGrpSpPr>
        <p:grpSpPr>
          <a:xfrm rot="5400000">
            <a:off x="-1309" y="1309"/>
            <a:ext cx="1635964" cy="1633346"/>
            <a:chOff x="0" y="0"/>
            <a:chExt cx="6350000" cy="6339840"/>
          </a:xfrm>
        </p:grpSpPr>
        <p:sp>
          <p:nvSpPr>
            <p:cNvPr id="11" name="Freeform 11">
              <a:extLst>
                <a:ext uri="{FF2B5EF4-FFF2-40B4-BE49-F238E27FC236}">
                  <a16:creationId xmlns:a16="http://schemas.microsoft.com/office/drawing/2014/main" id="{003B1987-3F42-76F8-4DD9-3F13EA2A74A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12" name="TextBox 12">
            <a:extLst>
              <a:ext uri="{FF2B5EF4-FFF2-40B4-BE49-F238E27FC236}">
                <a16:creationId xmlns:a16="http://schemas.microsoft.com/office/drawing/2014/main" id="{CD770F4D-9901-D0BB-9677-47191EB9F7C7}"/>
              </a:ext>
            </a:extLst>
          </p:cNvPr>
          <p:cNvSpPr txBox="1"/>
          <p:nvPr/>
        </p:nvSpPr>
        <p:spPr>
          <a:xfrm>
            <a:off x="5486400" y="370338"/>
            <a:ext cx="8183276" cy="1629292"/>
          </a:xfrm>
          <a:prstGeom prst="rect">
            <a:avLst/>
          </a:prstGeom>
        </p:spPr>
        <p:txBody>
          <a:bodyPr lIns="0" tIns="0" rIns="0" bIns="0" rtlCol="0" anchor="t">
            <a:spAutoFit/>
          </a:bodyPr>
          <a:lstStyle/>
          <a:p>
            <a:pPr algn="ctr">
              <a:lnSpc>
                <a:spcPts val="6300"/>
              </a:lnSpc>
            </a:pPr>
            <a:r>
              <a:rPr lang="en-US" sz="6000" b="1" u="sng" spc="300" dirty="0">
                <a:solidFill>
                  <a:srgbClr val="2B4A9D"/>
                </a:solidFill>
                <a:latin typeface="Poppins Ultra-Bold"/>
                <a:ea typeface="Poppins Ultra-Bold"/>
                <a:cs typeface="Poppins Ultra-Bold"/>
                <a:sym typeface="Poppins Ultra-Bold"/>
              </a:rPr>
              <a:t>MODULES OF QMS SYSTEM</a:t>
            </a:r>
          </a:p>
        </p:txBody>
      </p:sp>
      <p:grpSp>
        <p:nvGrpSpPr>
          <p:cNvPr id="14" name="Group 10">
            <a:extLst>
              <a:ext uri="{FF2B5EF4-FFF2-40B4-BE49-F238E27FC236}">
                <a16:creationId xmlns:a16="http://schemas.microsoft.com/office/drawing/2014/main" id="{F105A655-D3C6-94B0-21A1-E4F16DCB8B1E}"/>
              </a:ext>
            </a:extLst>
          </p:cNvPr>
          <p:cNvGrpSpPr/>
          <p:nvPr/>
        </p:nvGrpSpPr>
        <p:grpSpPr>
          <a:xfrm rot="10800000">
            <a:off x="16652036" y="2618"/>
            <a:ext cx="1635964" cy="1633346"/>
            <a:chOff x="0" y="0"/>
            <a:chExt cx="6350000" cy="6339840"/>
          </a:xfrm>
        </p:grpSpPr>
        <p:sp>
          <p:nvSpPr>
            <p:cNvPr id="15" name="Freeform 11">
              <a:extLst>
                <a:ext uri="{FF2B5EF4-FFF2-40B4-BE49-F238E27FC236}">
                  <a16:creationId xmlns:a16="http://schemas.microsoft.com/office/drawing/2014/main" id="{4810D647-4822-2D49-4D88-789438D5770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6" name="Group 10">
            <a:extLst>
              <a:ext uri="{FF2B5EF4-FFF2-40B4-BE49-F238E27FC236}">
                <a16:creationId xmlns:a16="http://schemas.microsoft.com/office/drawing/2014/main" id="{A62DC43B-D0EE-4202-DD49-F47938E7AAE6}"/>
              </a:ext>
            </a:extLst>
          </p:cNvPr>
          <p:cNvGrpSpPr/>
          <p:nvPr/>
        </p:nvGrpSpPr>
        <p:grpSpPr>
          <a:xfrm rot="16200000">
            <a:off x="16653345" y="8649727"/>
            <a:ext cx="1635964" cy="1633346"/>
            <a:chOff x="0" y="0"/>
            <a:chExt cx="6350000" cy="6339840"/>
          </a:xfrm>
        </p:grpSpPr>
        <p:sp>
          <p:nvSpPr>
            <p:cNvPr id="17" name="Freeform 11">
              <a:extLst>
                <a:ext uri="{FF2B5EF4-FFF2-40B4-BE49-F238E27FC236}">
                  <a16:creationId xmlns:a16="http://schemas.microsoft.com/office/drawing/2014/main" id="{665A77B0-0C03-9868-0C06-FA6A68D8979C}"/>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29" name="Picture 28">
            <a:extLst>
              <a:ext uri="{FF2B5EF4-FFF2-40B4-BE49-F238E27FC236}">
                <a16:creationId xmlns:a16="http://schemas.microsoft.com/office/drawing/2014/main" id="{5F36CD83-3F12-F577-697E-2D0A8DC574A6}"/>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4916588" y="-319865"/>
            <a:ext cx="2606142" cy="2493033"/>
          </a:xfrm>
          <a:prstGeom prst="rect">
            <a:avLst/>
          </a:prstGeom>
        </p:spPr>
      </p:pic>
      <p:sp>
        <p:nvSpPr>
          <p:cNvPr id="7" name="TextBox 6">
            <a:extLst>
              <a:ext uri="{FF2B5EF4-FFF2-40B4-BE49-F238E27FC236}">
                <a16:creationId xmlns:a16="http://schemas.microsoft.com/office/drawing/2014/main" id="{9E1F0C40-6681-1E5A-2BE2-0C3E0053472C}"/>
              </a:ext>
            </a:extLst>
          </p:cNvPr>
          <p:cNvSpPr txBox="1"/>
          <p:nvPr/>
        </p:nvSpPr>
        <p:spPr>
          <a:xfrm>
            <a:off x="786111" y="2348378"/>
            <a:ext cx="7421578" cy="5021055"/>
          </a:xfrm>
          <a:prstGeom prst="rect">
            <a:avLst/>
          </a:prstGeom>
          <a:noFill/>
        </p:spPr>
        <p:txBody>
          <a:bodyPr wrap="square">
            <a:spAutoFit/>
          </a:bodyPr>
          <a:lstStyle/>
          <a:p>
            <a:pPr marL="457200" indent="-457200">
              <a:lnSpc>
                <a:spcPct val="150000"/>
              </a:lnSpc>
              <a:buAutoNum type="arabicPeriod"/>
            </a:pPr>
            <a:r>
              <a:rPr lang="en-US" sz="2400" b="1" dirty="0"/>
              <a:t>Training Management: </a:t>
            </a:r>
          </a:p>
          <a:p>
            <a:pPr algn="just">
              <a:lnSpc>
                <a:spcPct val="150000"/>
              </a:lnSpc>
            </a:pPr>
            <a:r>
              <a:rPr lang="en-US" sz="2400" dirty="0"/>
              <a:t>       </a:t>
            </a:r>
            <a:r>
              <a:rPr lang="en-US" sz="2400" b="1" dirty="0"/>
              <a:t>Training Management in QMS Software</a:t>
            </a:r>
            <a:r>
              <a:rPr lang="en-US" sz="2400" dirty="0"/>
              <a:t> that helps organizations plan, execute, track, and report on training and development activities. It ensures that employees are properly trained, qualified, and up-to-date on necessary processes, procedures, and compliance requirements. This is a critical component for maintaining consistent quality standards and regulatory compliance across an organization.</a:t>
            </a:r>
          </a:p>
        </p:txBody>
      </p:sp>
      <p:sp>
        <p:nvSpPr>
          <p:cNvPr id="6" name="TextBox 5">
            <a:extLst>
              <a:ext uri="{FF2B5EF4-FFF2-40B4-BE49-F238E27FC236}">
                <a16:creationId xmlns:a16="http://schemas.microsoft.com/office/drawing/2014/main" id="{6AA9E956-1EC1-3C45-9173-298FC8FC4F7E}"/>
              </a:ext>
            </a:extLst>
          </p:cNvPr>
          <p:cNvSpPr txBox="1"/>
          <p:nvPr/>
        </p:nvSpPr>
        <p:spPr>
          <a:xfrm>
            <a:off x="11330863" y="2558177"/>
            <a:ext cx="5321173" cy="5170646"/>
          </a:xfrm>
          <a:prstGeom prst="rect">
            <a:avLst/>
          </a:prstGeom>
          <a:noFill/>
        </p:spPr>
        <p:txBody>
          <a:bodyPr wrap="square">
            <a:spAutoFit/>
          </a:bodyPr>
          <a:lstStyle/>
          <a:p>
            <a:r>
              <a:rPr lang="en-US" sz="2400" b="1" dirty="0"/>
              <a:t>Training Management Forms: </a:t>
            </a:r>
          </a:p>
          <a:p>
            <a:endParaRPr lang="en-US" dirty="0"/>
          </a:p>
          <a:p>
            <a:pPr marL="342900" indent="-342900">
              <a:buFont typeface="Wingdings" panose="05000000000000000000" pitchFamily="2" charset="2"/>
              <a:buChar char="v"/>
            </a:pPr>
            <a:r>
              <a:rPr lang="en-US" sz="2400" dirty="0"/>
              <a:t>Job Description</a:t>
            </a:r>
          </a:p>
          <a:p>
            <a:pPr marL="342900" indent="-342900">
              <a:buFont typeface="Wingdings" panose="05000000000000000000" pitchFamily="2" charset="2"/>
              <a:buChar char="v"/>
            </a:pPr>
            <a:r>
              <a:rPr lang="en-US" sz="2400" dirty="0"/>
              <a:t>Training Matrix</a:t>
            </a:r>
          </a:p>
          <a:p>
            <a:pPr marL="342900" indent="-342900">
              <a:buFont typeface="Wingdings" panose="05000000000000000000" pitchFamily="2" charset="2"/>
              <a:buChar char="v"/>
            </a:pPr>
            <a:r>
              <a:rPr lang="en-US" sz="2400" dirty="0"/>
              <a:t>Induction Training Plan</a:t>
            </a:r>
          </a:p>
          <a:p>
            <a:pPr marL="342900" indent="-342900">
              <a:buFont typeface="Wingdings" panose="05000000000000000000" pitchFamily="2" charset="2"/>
              <a:buChar char="v"/>
            </a:pPr>
            <a:r>
              <a:rPr lang="en-US" sz="2400" dirty="0"/>
              <a:t>Training Questionnaire</a:t>
            </a:r>
          </a:p>
          <a:p>
            <a:pPr marL="342900" indent="-342900">
              <a:buFont typeface="Wingdings" panose="05000000000000000000" pitchFamily="2" charset="2"/>
              <a:buChar char="v"/>
            </a:pPr>
            <a:r>
              <a:rPr lang="en-US" sz="2400" dirty="0"/>
              <a:t>Answer Key</a:t>
            </a:r>
          </a:p>
          <a:p>
            <a:pPr marL="342900" indent="-342900">
              <a:buFont typeface="Wingdings" panose="05000000000000000000" pitchFamily="2" charset="2"/>
              <a:buChar char="v"/>
            </a:pPr>
            <a:r>
              <a:rPr lang="en-US" sz="2400" dirty="0"/>
              <a:t>Training Record </a:t>
            </a:r>
          </a:p>
          <a:p>
            <a:pPr marL="342900" indent="-342900">
              <a:buFont typeface="Wingdings" panose="05000000000000000000" pitchFamily="2" charset="2"/>
              <a:buChar char="v"/>
            </a:pPr>
            <a:r>
              <a:rPr lang="en-US" sz="2400" dirty="0"/>
              <a:t>Training Calendar</a:t>
            </a:r>
          </a:p>
          <a:p>
            <a:pPr marL="342900" indent="-342900">
              <a:buFont typeface="Wingdings" panose="05000000000000000000" pitchFamily="2" charset="2"/>
              <a:buChar char="v"/>
            </a:pPr>
            <a:r>
              <a:rPr lang="en-US" sz="2400" dirty="0"/>
              <a:t>Self-Declaration for Training Completion</a:t>
            </a:r>
          </a:p>
          <a:p>
            <a:pPr marL="342900" indent="-342900">
              <a:buFont typeface="Wingdings" panose="05000000000000000000" pitchFamily="2" charset="2"/>
              <a:buChar char="v"/>
            </a:pPr>
            <a:r>
              <a:rPr lang="en-US" sz="2400" dirty="0"/>
              <a:t>Effectiveness Testing Record for Training Conducted</a:t>
            </a:r>
          </a:p>
          <a:p>
            <a:pPr marL="342900" indent="-342900">
              <a:buFont typeface="Wingdings" panose="05000000000000000000" pitchFamily="2" charset="2"/>
              <a:buChar char="v"/>
            </a:pPr>
            <a:r>
              <a:rPr lang="en-US" sz="2400" dirty="0"/>
              <a:t>Employee Handover form</a:t>
            </a:r>
          </a:p>
        </p:txBody>
      </p:sp>
      <p:sp>
        <p:nvSpPr>
          <p:cNvPr id="20" name="TextBox 19">
            <a:extLst>
              <a:ext uri="{FF2B5EF4-FFF2-40B4-BE49-F238E27FC236}">
                <a16:creationId xmlns:a16="http://schemas.microsoft.com/office/drawing/2014/main" id="{A1CF5563-6A38-C0B5-EB73-F13D6959FA6A}"/>
              </a:ext>
            </a:extLst>
          </p:cNvPr>
          <p:cNvSpPr txBox="1"/>
          <p:nvPr/>
        </p:nvSpPr>
        <p:spPr>
          <a:xfrm rot="10800000" flipH="1" flipV="1">
            <a:off x="3656479" y="8447585"/>
            <a:ext cx="10354957" cy="1200329"/>
          </a:xfrm>
          <a:prstGeom prst="rect">
            <a:avLst/>
          </a:prstGeom>
          <a:noFill/>
          <a:ln>
            <a:solidFill>
              <a:schemeClr val="tx1"/>
            </a:solidFill>
          </a:ln>
        </p:spPr>
        <p:txBody>
          <a:bodyPr wrap="square" rtlCol="0">
            <a:spAutoFit/>
          </a:bodyPr>
          <a:lstStyle/>
          <a:p>
            <a:r>
              <a:rPr lang="en-IN" sz="2400" b="1" dirty="0"/>
              <a:t>Workflow:</a:t>
            </a:r>
            <a:r>
              <a:rPr lang="en-IN" sz="2400" dirty="0"/>
              <a:t> All types of documents are issued by Quality Assurance department</a:t>
            </a:r>
          </a:p>
          <a:p>
            <a:endParaRPr lang="en-IN" sz="2400" dirty="0"/>
          </a:p>
          <a:p>
            <a:r>
              <a:rPr lang="en-IN" sz="2400" dirty="0"/>
              <a:t>                    Issue        Generate       Initiate       Review/Approve</a:t>
            </a:r>
          </a:p>
        </p:txBody>
      </p:sp>
      <p:sp>
        <p:nvSpPr>
          <p:cNvPr id="21" name="Arrow: Right 20">
            <a:extLst>
              <a:ext uri="{FF2B5EF4-FFF2-40B4-BE49-F238E27FC236}">
                <a16:creationId xmlns:a16="http://schemas.microsoft.com/office/drawing/2014/main" id="{0421A118-E482-18BB-D4B4-A2A02FDC3B6D}"/>
              </a:ext>
            </a:extLst>
          </p:cNvPr>
          <p:cNvSpPr/>
          <p:nvPr/>
        </p:nvSpPr>
        <p:spPr>
          <a:xfrm>
            <a:off x="5867400" y="9354459"/>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Arrow: Right 22">
            <a:extLst>
              <a:ext uri="{FF2B5EF4-FFF2-40B4-BE49-F238E27FC236}">
                <a16:creationId xmlns:a16="http://schemas.microsoft.com/office/drawing/2014/main" id="{2F1CD137-C0A4-72D6-F75E-46FC814541E4}"/>
              </a:ext>
            </a:extLst>
          </p:cNvPr>
          <p:cNvSpPr/>
          <p:nvPr/>
        </p:nvSpPr>
        <p:spPr>
          <a:xfrm>
            <a:off x="7543800" y="9354458"/>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Arrow: Right 25">
            <a:extLst>
              <a:ext uri="{FF2B5EF4-FFF2-40B4-BE49-F238E27FC236}">
                <a16:creationId xmlns:a16="http://schemas.microsoft.com/office/drawing/2014/main" id="{F6B17B78-D58D-84DC-EABC-2F1F0AC7BB96}"/>
              </a:ext>
            </a:extLst>
          </p:cNvPr>
          <p:cNvSpPr/>
          <p:nvPr/>
        </p:nvSpPr>
        <p:spPr>
          <a:xfrm>
            <a:off x="8916709" y="9354458"/>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629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17A03-C5C9-D7B4-CB0D-493C31576A54}"/>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CD67335F-907B-C37C-40B9-28984953518A}"/>
              </a:ext>
            </a:extLst>
          </p:cNvPr>
          <p:cNvGrpSpPr/>
          <p:nvPr/>
        </p:nvGrpSpPr>
        <p:grpSpPr>
          <a:xfrm>
            <a:off x="0" y="8653654"/>
            <a:ext cx="1635964" cy="1633346"/>
            <a:chOff x="0" y="0"/>
            <a:chExt cx="6350000" cy="6339840"/>
          </a:xfrm>
        </p:grpSpPr>
        <p:sp>
          <p:nvSpPr>
            <p:cNvPr id="9" name="Freeform 9">
              <a:extLst>
                <a:ext uri="{FF2B5EF4-FFF2-40B4-BE49-F238E27FC236}">
                  <a16:creationId xmlns:a16="http://schemas.microsoft.com/office/drawing/2014/main" id="{FDDBE695-8029-9187-680F-51E1EBD1AB3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a:extLst>
              <a:ext uri="{FF2B5EF4-FFF2-40B4-BE49-F238E27FC236}">
                <a16:creationId xmlns:a16="http://schemas.microsoft.com/office/drawing/2014/main" id="{2E8F3ADE-825E-C921-C12E-0163C5678F9E}"/>
              </a:ext>
            </a:extLst>
          </p:cNvPr>
          <p:cNvGrpSpPr/>
          <p:nvPr/>
        </p:nvGrpSpPr>
        <p:grpSpPr>
          <a:xfrm rot="5400000">
            <a:off x="-1309" y="1309"/>
            <a:ext cx="1635964" cy="1633346"/>
            <a:chOff x="0" y="0"/>
            <a:chExt cx="6350000" cy="6339840"/>
          </a:xfrm>
        </p:grpSpPr>
        <p:sp>
          <p:nvSpPr>
            <p:cNvPr id="11" name="Freeform 11">
              <a:extLst>
                <a:ext uri="{FF2B5EF4-FFF2-40B4-BE49-F238E27FC236}">
                  <a16:creationId xmlns:a16="http://schemas.microsoft.com/office/drawing/2014/main" id="{D8FBC874-6F50-E221-1623-0B82DF2F40E8}"/>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4" name="Group 10">
            <a:extLst>
              <a:ext uri="{FF2B5EF4-FFF2-40B4-BE49-F238E27FC236}">
                <a16:creationId xmlns:a16="http://schemas.microsoft.com/office/drawing/2014/main" id="{7CDEFAE9-8621-C824-D662-4812DC4CC1FB}"/>
              </a:ext>
            </a:extLst>
          </p:cNvPr>
          <p:cNvGrpSpPr/>
          <p:nvPr/>
        </p:nvGrpSpPr>
        <p:grpSpPr>
          <a:xfrm rot="10800000">
            <a:off x="16652036" y="2618"/>
            <a:ext cx="1635964" cy="1633346"/>
            <a:chOff x="0" y="0"/>
            <a:chExt cx="6350000" cy="6339840"/>
          </a:xfrm>
        </p:grpSpPr>
        <p:sp>
          <p:nvSpPr>
            <p:cNvPr id="15" name="Freeform 11">
              <a:extLst>
                <a:ext uri="{FF2B5EF4-FFF2-40B4-BE49-F238E27FC236}">
                  <a16:creationId xmlns:a16="http://schemas.microsoft.com/office/drawing/2014/main" id="{E8A93971-BFCD-C8E2-5F3E-36FCCA7A158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6" name="Group 10">
            <a:extLst>
              <a:ext uri="{FF2B5EF4-FFF2-40B4-BE49-F238E27FC236}">
                <a16:creationId xmlns:a16="http://schemas.microsoft.com/office/drawing/2014/main" id="{06825A7E-B49B-3733-7050-DB72B0CD56F9}"/>
              </a:ext>
            </a:extLst>
          </p:cNvPr>
          <p:cNvGrpSpPr/>
          <p:nvPr/>
        </p:nvGrpSpPr>
        <p:grpSpPr>
          <a:xfrm rot="16200000">
            <a:off x="16653345" y="8649727"/>
            <a:ext cx="1635964" cy="1633346"/>
            <a:chOff x="0" y="0"/>
            <a:chExt cx="6350000" cy="6339840"/>
          </a:xfrm>
        </p:grpSpPr>
        <p:sp>
          <p:nvSpPr>
            <p:cNvPr id="17" name="Freeform 11">
              <a:extLst>
                <a:ext uri="{FF2B5EF4-FFF2-40B4-BE49-F238E27FC236}">
                  <a16:creationId xmlns:a16="http://schemas.microsoft.com/office/drawing/2014/main" id="{BCFCB548-721E-A7D2-7307-230956B0687A}"/>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29" name="Picture 28">
            <a:extLst>
              <a:ext uri="{FF2B5EF4-FFF2-40B4-BE49-F238E27FC236}">
                <a16:creationId xmlns:a16="http://schemas.microsoft.com/office/drawing/2014/main" id="{2F218140-3171-E276-A0F5-764C30DE63D4}"/>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4916588" y="-319865"/>
            <a:ext cx="2606142" cy="2493033"/>
          </a:xfrm>
          <a:prstGeom prst="rect">
            <a:avLst/>
          </a:prstGeom>
        </p:spPr>
      </p:pic>
      <p:sp>
        <p:nvSpPr>
          <p:cNvPr id="7" name="TextBox 6">
            <a:extLst>
              <a:ext uri="{FF2B5EF4-FFF2-40B4-BE49-F238E27FC236}">
                <a16:creationId xmlns:a16="http://schemas.microsoft.com/office/drawing/2014/main" id="{108336C1-E570-2776-1251-CA4BDD235D36}"/>
              </a:ext>
            </a:extLst>
          </p:cNvPr>
          <p:cNvSpPr txBox="1"/>
          <p:nvPr/>
        </p:nvSpPr>
        <p:spPr>
          <a:xfrm>
            <a:off x="786111" y="2348378"/>
            <a:ext cx="7421578" cy="5021055"/>
          </a:xfrm>
          <a:prstGeom prst="rect">
            <a:avLst/>
          </a:prstGeom>
          <a:noFill/>
        </p:spPr>
        <p:txBody>
          <a:bodyPr wrap="square">
            <a:spAutoFit/>
          </a:bodyPr>
          <a:lstStyle/>
          <a:p>
            <a:pPr>
              <a:lnSpc>
                <a:spcPct val="150000"/>
              </a:lnSpc>
            </a:pPr>
            <a:r>
              <a:rPr lang="en-US" sz="2400" b="1" dirty="0"/>
              <a:t>2. Complaint Management: </a:t>
            </a:r>
          </a:p>
          <a:p>
            <a:pPr algn="just">
              <a:lnSpc>
                <a:spcPct val="150000"/>
              </a:lnSpc>
            </a:pPr>
            <a:r>
              <a:rPr lang="en-US" sz="2400" dirty="0"/>
              <a:t>       </a:t>
            </a:r>
            <a:r>
              <a:rPr lang="en-US" sz="2400" b="1" dirty="0"/>
              <a:t>Complaint Management</a:t>
            </a:r>
            <a:r>
              <a:rPr lang="en-US" sz="2400" dirty="0"/>
              <a:t> in Quality Management System (QMS) software refers to the process of capturing, tracking, and resolving customer or internal complaints related to product or service quality. It helps organizations systematically address and resolve issues while maintaining high customer satisfaction, ensuring compliance with quality standards, and identifying areas for continuous improvement.</a:t>
            </a:r>
          </a:p>
        </p:txBody>
      </p:sp>
      <p:sp>
        <p:nvSpPr>
          <p:cNvPr id="6" name="TextBox 5">
            <a:extLst>
              <a:ext uri="{FF2B5EF4-FFF2-40B4-BE49-F238E27FC236}">
                <a16:creationId xmlns:a16="http://schemas.microsoft.com/office/drawing/2014/main" id="{9DAAF5A3-AF9B-37F4-6E3B-E5A0824700E8}"/>
              </a:ext>
            </a:extLst>
          </p:cNvPr>
          <p:cNvSpPr txBox="1"/>
          <p:nvPr/>
        </p:nvSpPr>
        <p:spPr>
          <a:xfrm>
            <a:off x="11330863" y="2558177"/>
            <a:ext cx="5321173" cy="1107996"/>
          </a:xfrm>
          <a:prstGeom prst="rect">
            <a:avLst/>
          </a:prstGeom>
          <a:noFill/>
        </p:spPr>
        <p:txBody>
          <a:bodyPr wrap="square">
            <a:spAutoFit/>
          </a:bodyPr>
          <a:lstStyle/>
          <a:p>
            <a:r>
              <a:rPr lang="en-US" sz="2400" b="1" dirty="0"/>
              <a:t>Complaint Management Forms: </a:t>
            </a:r>
          </a:p>
          <a:p>
            <a:endParaRPr lang="en-US" dirty="0"/>
          </a:p>
          <a:p>
            <a:pPr marL="342900" indent="-342900">
              <a:buFont typeface="Wingdings" panose="05000000000000000000" pitchFamily="2" charset="2"/>
              <a:buChar char="v"/>
            </a:pPr>
            <a:endParaRPr lang="en-US" sz="2400" dirty="0"/>
          </a:p>
        </p:txBody>
      </p:sp>
      <p:sp>
        <p:nvSpPr>
          <p:cNvPr id="4" name="TextBox 3">
            <a:extLst>
              <a:ext uri="{FF2B5EF4-FFF2-40B4-BE49-F238E27FC236}">
                <a16:creationId xmlns:a16="http://schemas.microsoft.com/office/drawing/2014/main" id="{14A59C87-44AA-86EA-7780-D4AB4030DDA9}"/>
              </a:ext>
            </a:extLst>
          </p:cNvPr>
          <p:cNvSpPr txBox="1"/>
          <p:nvPr/>
        </p:nvSpPr>
        <p:spPr>
          <a:xfrm>
            <a:off x="11343355" y="3279295"/>
            <a:ext cx="9144000" cy="1697068"/>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IN" sz="2400" dirty="0"/>
              <a:t>Complaint Investigation Report</a:t>
            </a:r>
          </a:p>
          <a:p>
            <a:pPr marL="342900" indent="-342900">
              <a:lnSpc>
                <a:spcPct val="150000"/>
              </a:lnSpc>
              <a:buFont typeface="Wingdings" panose="05000000000000000000" pitchFamily="2" charset="2"/>
              <a:buChar char="v"/>
            </a:pPr>
            <a:r>
              <a:rPr lang="en-IN" sz="2400" dirty="0"/>
              <a:t>Complaint Log</a:t>
            </a:r>
          </a:p>
          <a:p>
            <a:pPr marL="342900" indent="-342900">
              <a:lnSpc>
                <a:spcPct val="150000"/>
              </a:lnSpc>
              <a:buFont typeface="Wingdings" panose="05000000000000000000" pitchFamily="2" charset="2"/>
              <a:buChar char="v"/>
            </a:pPr>
            <a:r>
              <a:rPr lang="en-IN" sz="2400" dirty="0"/>
              <a:t>Complaint acknowledgement Record</a:t>
            </a:r>
          </a:p>
        </p:txBody>
      </p:sp>
      <p:sp>
        <p:nvSpPr>
          <p:cNvPr id="5" name="TextBox 4">
            <a:extLst>
              <a:ext uri="{FF2B5EF4-FFF2-40B4-BE49-F238E27FC236}">
                <a16:creationId xmlns:a16="http://schemas.microsoft.com/office/drawing/2014/main" id="{92A5DFAE-EA3E-CD06-4303-BFD003F2FB57}"/>
              </a:ext>
            </a:extLst>
          </p:cNvPr>
          <p:cNvSpPr txBox="1"/>
          <p:nvPr/>
        </p:nvSpPr>
        <p:spPr>
          <a:xfrm rot="10800000" flipH="1" flipV="1">
            <a:off x="3656479" y="8447585"/>
            <a:ext cx="10354957" cy="1200329"/>
          </a:xfrm>
          <a:prstGeom prst="rect">
            <a:avLst/>
          </a:prstGeom>
          <a:noFill/>
          <a:ln>
            <a:solidFill>
              <a:schemeClr val="tx1"/>
            </a:solidFill>
          </a:ln>
        </p:spPr>
        <p:txBody>
          <a:bodyPr wrap="square" rtlCol="0">
            <a:spAutoFit/>
          </a:bodyPr>
          <a:lstStyle/>
          <a:p>
            <a:r>
              <a:rPr lang="en-IN" sz="2400" b="1" dirty="0"/>
              <a:t>Workflow:</a:t>
            </a:r>
            <a:r>
              <a:rPr lang="en-IN" sz="2400" dirty="0"/>
              <a:t> All types of documents are issued by Quality Assurance department</a:t>
            </a:r>
          </a:p>
          <a:p>
            <a:endParaRPr lang="en-IN" sz="2400" dirty="0"/>
          </a:p>
          <a:p>
            <a:r>
              <a:rPr lang="en-IN" sz="2400" dirty="0"/>
              <a:t>                    Issue        Generate       Initiate       Review     Client     Approve</a:t>
            </a:r>
          </a:p>
        </p:txBody>
      </p:sp>
      <p:sp>
        <p:nvSpPr>
          <p:cNvPr id="13" name="Arrow: Right 12">
            <a:extLst>
              <a:ext uri="{FF2B5EF4-FFF2-40B4-BE49-F238E27FC236}">
                <a16:creationId xmlns:a16="http://schemas.microsoft.com/office/drawing/2014/main" id="{743DAB1F-A7C4-D982-EC5D-A86A8BB878E1}"/>
              </a:ext>
            </a:extLst>
          </p:cNvPr>
          <p:cNvSpPr/>
          <p:nvPr/>
        </p:nvSpPr>
        <p:spPr>
          <a:xfrm>
            <a:off x="5867400" y="9354459"/>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Right 17">
            <a:extLst>
              <a:ext uri="{FF2B5EF4-FFF2-40B4-BE49-F238E27FC236}">
                <a16:creationId xmlns:a16="http://schemas.microsoft.com/office/drawing/2014/main" id="{33318EF2-A8FC-F0C7-3F74-1506E8E767F7}"/>
              </a:ext>
            </a:extLst>
          </p:cNvPr>
          <p:cNvSpPr/>
          <p:nvPr/>
        </p:nvSpPr>
        <p:spPr>
          <a:xfrm>
            <a:off x="7562243" y="9354459"/>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Right 18">
            <a:extLst>
              <a:ext uri="{FF2B5EF4-FFF2-40B4-BE49-F238E27FC236}">
                <a16:creationId xmlns:a16="http://schemas.microsoft.com/office/drawing/2014/main" id="{8F7F87B2-A41A-1F39-0CCA-24C4580D4E7E}"/>
              </a:ext>
            </a:extLst>
          </p:cNvPr>
          <p:cNvSpPr/>
          <p:nvPr/>
        </p:nvSpPr>
        <p:spPr>
          <a:xfrm>
            <a:off x="8915400" y="9355888"/>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Arrow: Right 21">
            <a:extLst>
              <a:ext uri="{FF2B5EF4-FFF2-40B4-BE49-F238E27FC236}">
                <a16:creationId xmlns:a16="http://schemas.microsoft.com/office/drawing/2014/main" id="{26F2CDCB-D7AD-8342-3E04-CE6DAC1C8351}"/>
              </a:ext>
            </a:extLst>
          </p:cNvPr>
          <p:cNvSpPr/>
          <p:nvPr/>
        </p:nvSpPr>
        <p:spPr>
          <a:xfrm>
            <a:off x="10205461" y="9354459"/>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      </a:t>
            </a:r>
          </a:p>
        </p:txBody>
      </p:sp>
      <p:sp>
        <p:nvSpPr>
          <p:cNvPr id="24" name="Arrow: Right 23">
            <a:extLst>
              <a:ext uri="{FF2B5EF4-FFF2-40B4-BE49-F238E27FC236}">
                <a16:creationId xmlns:a16="http://schemas.microsoft.com/office/drawing/2014/main" id="{E22136F1-787E-C00C-E74D-C767A4EE6EED}"/>
              </a:ext>
            </a:extLst>
          </p:cNvPr>
          <p:cNvSpPr/>
          <p:nvPr/>
        </p:nvSpPr>
        <p:spPr>
          <a:xfrm>
            <a:off x="11240622" y="9354458"/>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0789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7BBAA-72B8-C885-89A2-C363920CFBC7}"/>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7ED71BF1-76A5-BD21-9434-208C9F069C22}"/>
              </a:ext>
            </a:extLst>
          </p:cNvPr>
          <p:cNvGrpSpPr/>
          <p:nvPr/>
        </p:nvGrpSpPr>
        <p:grpSpPr>
          <a:xfrm>
            <a:off x="0" y="8653654"/>
            <a:ext cx="1635964" cy="1633346"/>
            <a:chOff x="0" y="0"/>
            <a:chExt cx="6350000" cy="6339840"/>
          </a:xfrm>
        </p:grpSpPr>
        <p:sp>
          <p:nvSpPr>
            <p:cNvPr id="9" name="Freeform 9">
              <a:extLst>
                <a:ext uri="{FF2B5EF4-FFF2-40B4-BE49-F238E27FC236}">
                  <a16:creationId xmlns:a16="http://schemas.microsoft.com/office/drawing/2014/main" id="{72640220-B120-A77C-110C-5DC3A7AA3B27}"/>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0" name="Group 10">
            <a:extLst>
              <a:ext uri="{FF2B5EF4-FFF2-40B4-BE49-F238E27FC236}">
                <a16:creationId xmlns:a16="http://schemas.microsoft.com/office/drawing/2014/main" id="{4B9C9B70-CD98-76C5-AC2F-DDEACCD013C8}"/>
              </a:ext>
            </a:extLst>
          </p:cNvPr>
          <p:cNvGrpSpPr/>
          <p:nvPr/>
        </p:nvGrpSpPr>
        <p:grpSpPr>
          <a:xfrm rot="5400000">
            <a:off x="-1309" y="1309"/>
            <a:ext cx="1635964" cy="1633346"/>
            <a:chOff x="0" y="0"/>
            <a:chExt cx="6350000" cy="6339840"/>
          </a:xfrm>
        </p:grpSpPr>
        <p:sp>
          <p:nvSpPr>
            <p:cNvPr id="11" name="Freeform 11">
              <a:extLst>
                <a:ext uri="{FF2B5EF4-FFF2-40B4-BE49-F238E27FC236}">
                  <a16:creationId xmlns:a16="http://schemas.microsoft.com/office/drawing/2014/main" id="{623A5476-82DF-0E6E-D515-31E81A0AD035}"/>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4" name="Group 10">
            <a:extLst>
              <a:ext uri="{FF2B5EF4-FFF2-40B4-BE49-F238E27FC236}">
                <a16:creationId xmlns:a16="http://schemas.microsoft.com/office/drawing/2014/main" id="{C1C791E8-A7B4-6349-1EAF-A958ACC4061A}"/>
              </a:ext>
            </a:extLst>
          </p:cNvPr>
          <p:cNvGrpSpPr/>
          <p:nvPr/>
        </p:nvGrpSpPr>
        <p:grpSpPr>
          <a:xfrm rot="10800000">
            <a:off x="16652036" y="2618"/>
            <a:ext cx="1635964" cy="1633346"/>
            <a:chOff x="0" y="0"/>
            <a:chExt cx="6350000" cy="6339840"/>
          </a:xfrm>
        </p:grpSpPr>
        <p:sp>
          <p:nvSpPr>
            <p:cNvPr id="15" name="Freeform 11">
              <a:extLst>
                <a:ext uri="{FF2B5EF4-FFF2-40B4-BE49-F238E27FC236}">
                  <a16:creationId xmlns:a16="http://schemas.microsoft.com/office/drawing/2014/main" id="{0F34D324-2102-7B0E-FE20-B4AF7612067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grpSp>
        <p:nvGrpSpPr>
          <p:cNvPr id="16" name="Group 10">
            <a:extLst>
              <a:ext uri="{FF2B5EF4-FFF2-40B4-BE49-F238E27FC236}">
                <a16:creationId xmlns:a16="http://schemas.microsoft.com/office/drawing/2014/main" id="{09ECEDF9-7282-D1D9-2242-EE40BE019F53}"/>
              </a:ext>
            </a:extLst>
          </p:cNvPr>
          <p:cNvGrpSpPr/>
          <p:nvPr/>
        </p:nvGrpSpPr>
        <p:grpSpPr>
          <a:xfrm rot="16200000">
            <a:off x="16653345" y="8649727"/>
            <a:ext cx="1635964" cy="1633346"/>
            <a:chOff x="0" y="0"/>
            <a:chExt cx="6350000" cy="6339840"/>
          </a:xfrm>
        </p:grpSpPr>
        <p:sp>
          <p:nvSpPr>
            <p:cNvPr id="17" name="Freeform 11">
              <a:extLst>
                <a:ext uri="{FF2B5EF4-FFF2-40B4-BE49-F238E27FC236}">
                  <a16:creationId xmlns:a16="http://schemas.microsoft.com/office/drawing/2014/main" id="{E1C4362D-D521-1EE8-3105-0A835499FB5A}"/>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pic>
        <p:nvPicPr>
          <p:cNvPr id="29" name="Picture 28">
            <a:extLst>
              <a:ext uri="{FF2B5EF4-FFF2-40B4-BE49-F238E27FC236}">
                <a16:creationId xmlns:a16="http://schemas.microsoft.com/office/drawing/2014/main" id="{FFAFB10A-2BA5-C8B7-FDE5-22498F3EA6F1}"/>
              </a:ext>
            </a:extLst>
          </p:cNvPr>
          <p:cNvPicPr>
            <a:picLocks noChangeAspect="1"/>
          </p:cNvPicPr>
          <p:nvPr/>
        </p:nvPicPr>
        <p:blipFill>
          <a:blip r:embed="rId2" cstate="print">
            <a:clrChange>
              <a:clrFrom>
                <a:srgbClr val="FDFEF7"/>
              </a:clrFrom>
              <a:clrTo>
                <a:srgbClr val="FDFEF7">
                  <a:alpha val="0"/>
                </a:srgbClr>
              </a:clrTo>
            </a:clrChang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4916588" y="-319865"/>
            <a:ext cx="2606142" cy="2493033"/>
          </a:xfrm>
          <a:prstGeom prst="rect">
            <a:avLst/>
          </a:prstGeom>
        </p:spPr>
      </p:pic>
      <p:sp>
        <p:nvSpPr>
          <p:cNvPr id="7" name="TextBox 6">
            <a:extLst>
              <a:ext uri="{FF2B5EF4-FFF2-40B4-BE49-F238E27FC236}">
                <a16:creationId xmlns:a16="http://schemas.microsoft.com/office/drawing/2014/main" id="{E6285372-23AF-3901-047A-81FC38B9C42E}"/>
              </a:ext>
            </a:extLst>
          </p:cNvPr>
          <p:cNvSpPr txBox="1"/>
          <p:nvPr/>
        </p:nvSpPr>
        <p:spPr>
          <a:xfrm>
            <a:off x="816673" y="1943392"/>
            <a:ext cx="7421578" cy="7237046"/>
          </a:xfrm>
          <a:prstGeom prst="rect">
            <a:avLst/>
          </a:prstGeom>
          <a:noFill/>
        </p:spPr>
        <p:txBody>
          <a:bodyPr wrap="square">
            <a:spAutoFit/>
          </a:bodyPr>
          <a:lstStyle/>
          <a:p>
            <a:pPr>
              <a:lnSpc>
                <a:spcPct val="150000"/>
              </a:lnSpc>
            </a:pPr>
            <a:r>
              <a:rPr lang="en-US" sz="2400" b="1" dirty="0"/>
              <a:t>3. Record Retention and Management: </a:t>
            </a:r>
          </a:p>
          <a:p>
            <a:pPr algn="just">
              <a:lnSpc>
                <a:spcPct val="150000"/>
              </a:lnSpc>
            </a:pPr>
            <a:r>
              <a:rPr lang="en-US" sz="2400" b="1" dirty="0"/>
              <a:t>Record Retention and Management</a:t>
            </a:r>
            <a:r>
              <a:rPr lang="en-US" sz="2400" dirty="0"/>
              <a:t> in Quality Management System (QMS) software is an essential process for ensuring that an organization maintains, organizes, and retrieves its critical records in compliance with regulatory standards, industry best practices, and internal quality policies. These records can include everything from training documents, audit reports, complaint logs, to product specifications and corrective actions. Proper record retention ensures that data is available for audits, inspections, and decision-making while minimizing the risks associated with lost or mishandled information.</a:t>
            </a:r>
            <a:endParaRPr lang="en-US" sz="2400" b="1" dirty="0"/>
          </a:p>
        </p:txBody>
      </p:sp>
      <p:sp>
        <p:nvSpPr>
          <p:cNvPr id="6" name="TextBox 5">
            <a:extLst>
              <a:ext uri="{FF2B5EF4-FFF2-40B4-BE49-F238E27FC236}">
                <a16:creationId xmlns:a16="http://schemas.microsoft.com/office/drawing/2014/main" id="{FB6BA571-32B6-B617-72C0-9D788FFB52C7}"/>
              </a:ext>
            </a:extLst>
          </p:cNvPr>
          <p:cNvSpPr txBox="1"/>
          <p:nvPr/>
        </p:nvSpPr>
        <p:spPr>
          <a:xfrm>
            <a:off x="11330863" y="2558177"/>
            <a:ext cx="5321173" cy="1477328"/>
          </a:xfrm>
          <a:prstGeom prst="rect">
            <a:avLst/>
          </a:prstGeom>
          <a:noFill/>
        </p:spPr>
        <p:txBody>
          <a:bodyPr wrap="square">
            <a:spAutoFit/>
          </a:bodyPr>
          <a:lstStyle/>
          <a:p>
            <a:r>
              <a:rPr lang="en-US" sz="2400" b="1" dirty="0"/>
              <a:t>Record Retention and Management Forms: </a:t>
            </a:r>
          </a:p>
          <a:p>
            <a:endParaRPr lang="en-US" dirty="0"/>
          </a:p>
          <a:p>
            <a:pPr marL="342900" indent="-342900">
              <a:buFont typeface="Wingdings" panose="05000000000000000000" pitchFamily="2" charset="2"/>
              <a:buChar char="v"/>
            </a:pPr>
            <a:endParaRPr lang="en-US" sz="2400" dirty="0"/>
          </a:p>
        </p:txBody>
      </p:sp>
      <p:sp>
        <p:nvSpPr>
          <p:cNvPr id="5" name="TextBox 4">
            <a:extLst>
              <a:ext uri="{FF2B5EF4-FFF2-40B4-BE49-F238E27FC236}">
                <a16:creationId xmlns:a16="http://schemas.microsoft.com/office/drawing/2014/main" id="{B307BEF6-DF56-2B4D-C9F9-9745F733F93A}"/>
              </a:ext>
            </a:extLst>
          </p:cNvPr>
          <p:cNvSpPr txBox="1"/>
          <p:nvPr/>
        </p:nvSpPr>
        <p:spPr>
          <a:xfrm rot="10800000" flipH="1" flipV="1">
            <a:off x="4267200" y="8965282"/>
            <a:ext cx="10354957" cy="1200329"/>
          </a:xfrm>
          <a:prstGeom prst="rect">
            <a:avLst/>
          </a:prstGeom>
          <a:noFill/>
          <a:ln>
            <a:solidFill>
              <a:schemeClr val="tx1"/>
            </a:solidFill>
          </a:ln>
        </p:spPr>
        <p:txBody>
          <a:bodyPr wrap="square" rtlCol="0">
            <a:spAutoFit/>
          </a:bodyPr>
          <a:lstStyle/>
          <a:p>
            <a:r>
              <a:rPr lang="en-IN" sz="2400" b="1" dirty="0"/>
              <a:t>Workflow:</a:t>
            </a:r>
            <a:r>
              <a:rPr lang="en-IN" sz="2400" dirty="0"/>
              <a:t> All types of documents are issued by Quality Assurance department</a:t>
            </a:r>
          </a:p>
          <a:p>
            <a:endParaRPr lang="en-IN" sz="2400" dirty="0"/>
          </a:p>
          <a:p>
            <a:r>
              <a:rPr lang="en-IN" sz="2400" dirty="0"/>
              <a:t>                    Issue        Generate       Initiate       Review/Approve</a:t>
            </a:r>
          </a:p>
        </p:txBody>
      </p:sp>
      <p:sp>
        <p:nvSpPr>
          <p:cNvPr id="13" name="Arrow: Right 12">
            <a:extLst>
              <a:ext uri="{FF2B5EF4-FFF2-40B4-BE49-F238E27FC236}">
                <a16:creationId xmlns:a16="http://schemas.microsoft.com/office/drawing/2014/main" id="{0D5A4ED4-FA9F-3786-05E1-87576E740793}"/>
              </a:ext>
            </a:extLst>
          </p:cNvPr>
          <p:cNvSpPr/>
          <p:nvPr/>
        </p:nvSpPr>
        <p:spPr>
          <a:xfrm>
            <a:off x="6477000" y="9916147"/>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Right 17">
            <a:extLst>
              <a:ext uri="{FF2B5EF4-FFF2-40B4-BE49-F238E27FC236}">
                <a16:creationId xmlns:a16="http://schemas.microsoft.com/office/drawing/2014/main" id="{817430F0-1F79-2F10-54DF-5B7B3267768A}"/>
              </a:ext>
            </a:extLst>
          </p:cNvPr>
          <p:cNvSpPr/>
          <p:nvPr/>
        </p:nvSpPr>
        <p:spPr>
          <a:xfrm>
            <a:off x="8123951" y="9849357"/>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Right 18">
            <a:extLst>
              <a:ext uri="{FF2B5EF4-FFF2-40B4-BE49-F238E27FC236}">
                <a16:creationId xmlns:a16="http://schemas.microsoft.com/office/drawing/2014/main" id="{CC0D8543-E2B5-DD59-327F-7B6203EB9A9F}"/>
              </a:ext>
            </a:extLst>
          </p:cNvPr>
          <p:cNvSpPr/>
          <p:nvPr/>
        </p:nvSpPr>
        <p:spPr>
          <a:xfrm>
            <a:off x="9463738" y="9849357"/>
            <a:ext cx="228600" cy="1487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BCB6406C-050D-C6BB-5105-CB63B6E4F078}"/>
              </a:ext>
            </a:extLst>
          </p:cNvPr>
          <p:cNvSpPr txBox="1"/>
          <p:nvPr/>
        </p:nvSpPr>
        <p:spPr>
          <a:xfrm>
            <a:off x="11328365" y="3383146"/>
            <a:ext cx="9144000" cy="3359061"/>
          </a:xfrm>
          <a:prstGeom prst="rect">
            <a:avLst/>
          </a:prstGeom>
          <a:noFill/>
        </p:spPr>
        <p:txBody>
          <a:bodyPr wrap="square">
            <a:spAutoFit/>
          </a:bodyPr>
          <a:lstStyle/>
          <a:p>
            <a:pPr marL="342900" indent="-342900">
              <a:lnSpc>
                <a:spcPct val="150000"/>
              </a:lnSpc>
              <a:buFont typeface="Wingdings" panose="05000000000000000000" pitchFamily="2" charset="2"/>
              <a:buChar char="v"/>
            </a:pPr>
            <a:r>
              <a:rPr lang="en-IN" sz="2400" dirty="0"/>
              <a:t>Retrieval Log</a:t>
            </a:r>
          </a:p>
          <a:p>
            <a:pPr marL="342900" indent="-342900">
              <a:lnSpc>
                <a:spcPct val="150000"/>
              </a:lnSpc>
              <a:buFont typeface="Wingdings" panose="05000000000000000000" pitchFamily="2" charset="2"/>
              <a:buChar char="v"/>
            </a:pPr>
            <a:r>
              <a:rPr lang="en-IN" sz="2400" dirty="0"/>
              <a:t>Return of Client Documents</a:t>
            </a:r>
          </a:p>
          <a:p>
            <a:pPr marL="342900" indent="-342900">
              <a:lnSpc>
                <a:spcPct val="150000"/>
              </a:lnSpc>
              <a:buFont typeface="Wingdings" panose="05000000000000000000" pitchFamily="2" charset="2"/>
              <a:buChar char="v"/>
            </a:pPr>
            <a:r>
              <a:rPr lang="en-IN" sz="2400" dirty="0"/>
              <a:t>Document/ Record Destruction Form</a:t>
            </a:r>
          </a:p>
          <a:p>
            <a:pPr marL="342900" indent="-342900">
              <a:lnSpc>
                <a:spcPct val="150000"/>
              </a:lnSpc>
              <a:buFont typeface="Wingdings" panose="05000000000000000000" pitchFamily="2" charset="2"/>
              <a:buChar char="v"/>
            </a:pPr>
            <a:r>
              <a:rPr lang="en-IN" sz="2400" dirty="0"/>
              <a:t>Archival/Retrieval Request Form</a:t>
            </a:r>
          </a:p>
          <a:p>
            <a:pPr marL="342900" indent="-342900">
              <a:lnSpc>
                <a:spcPct val="150000"/>
              </a:lnSpc>
              <a:buFont typeface="Wingdings" panose="05000000000000000000" pitchFamily="2" charset="2"/>
              <a:buChar char="v"/>
            </a:pPr>
            <a:r>
              <a:rPr lang="en-IN" sz="2400" dirty="0"/>
              <a:t>Archival Log</a:t>
            </a:r>
          </a:p>
          <a:p>
            <a:pPr marL="342900" indent="-342900">
              <a:lnSpc>
                <a:spcPct val="150000"/>
              </a:lnSpc>
              <a:buFont typeface="Wingdings" panose="05000000000000000000" pitchFamily="2" charset="2"/>
              <a:buChar char="v"/>
            </a:pPr>
            <a:r>
              <a:rPr lang="en-IN" sz="2400" dirty="0"/>
              <a:t>Archived Document Inspection Record</a:t>
            </a:r>
          </a:p>
        </p:txBody>
      </p:sp>
    </p:spTree>
    <p:extLst>
      <p:ext uri="{BB962C8B-B14F-4D97-AF65-F5344CB8AC3E}">
        <p14:creationId xmlns:p14="http://schemas.microsoft.com/office/powerpoint/2010/main" val="2422873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3089</Words>
  <Application>Microsoft Office PowerPoint</Application>
  <PresentationFormat>Custom</PresentationFormat>
  <Paragraphs>277</Paragraphs>
  <Slides>27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Lato Italics</vt:lpstr>
      <vt:lpstr>Montserrat Semi-Bold</vt:lpstr>
      <vt:lpstr>Lato Bold</vt:lpstr>
      <vt:lpstr>Roboto</vt:lpstr>
      <vt:lpstr>Arial</vt:lpstr>
      <vt:lpstr>Times New Roman</vt:lpstr>
      <vt:lpstr>Lato</vt:lpstr>
      <vt:lpstr>Poppins Ultra-Bold</vt:lpstr>
      <vt:lpstr>Calibri</vt:lpstr>
      <vt:lpstr>Garet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Elegant and Professional Company Business Proposal Presentation</dc:title>
  <cp:lastModifiedBy>user</cp:lastModifiedBy>
  <cp:revision>6</cp:revision>
  <dcterms:created xsi:type="dcterms:W3CDTF">2006-08-16T00:00:00Z</dcterms:created>
  <dcterms:modified xsi:type="dcterms:W3CDTF">2025-01-27T07:35:15Z</dcterms:modified>
  <dc:identifier>DAGctozcc_w</dc:identifier>
</cp:coreProperties>
</file>